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6" r:id="rId3"/>
    <p:sldId id="264" r:id="rId4"/>
    <p:sldId id="263" r:id="rId5"/>
    <p:sldId id="258" r:id="rId6"/>
    <p:sldId id="266" r:id="rId7"/>
    <p:sldId id="265" r:id="rId8"/>
    <p:sldId id="260" r:id="rId9"/>
    <p:sldId id="259"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4F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25" autoAdjust="0"/>
    <p:restoredTop sz="94660"/>
  </p:normalViewPr>
  <p:slideViewPr>
    <p:cSldViewPr snapToGrid="0" showGuides="1">
      <p:cViewPr varScale="1">
        <p:scale>
          <a:sx n="50" d="100"/>
          <a:sy n="50" d="100"/>
        </p:scale>
        <p:origin x="48" y="27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2CC26-C992-48E0-9CAD-7D3687027B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9112A4-A099-4FBC-BD53-FE88F1F05E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289C85-7016-43F0-BEB4-A44446A421A8}"/>
              </a:ext>
            </a:extLst>
          </p:cNvPr>
          <p:cNvSpPr>
            <a:spLocks noGrp="1"/>
          </p:cNvSpPr>
          <p:nvPr>
            <p:ph type="dt" sz="half" idx="10"/>
          </p:nvPr>
        </p:nvSpPr>
        <p:spPr/>
        <p:txBody>
          <a:bodyPr/>
          <a:lstStyle/>
          <a:p>
            <a:fld id="{DD7DABC2-E7B2-424B-AE1C-60F4A9EE509B}" type="datetimeFigureOut">
              <a:rPr lang="en-US" smtClean="0"/>
              <a:t>11/16/2017</a:t>
            </a:fld>
            <a:endParaRPr lang="en-US" dirty="0"/>
          </a:p>
        </p:txBody>
      </p:sp>
      <p:sp>
        <p:nvSpPr>
          <p:cNvPr id="5" name="Footer Placeholder 4">
            <a:extLst>
              <a:ext uri="{FF2B5EF4-FFF2-40B4-BE49-F238E27FC236}">
                <a16:creationId xmlns:a16="http://schemas.microsoft.com/office/drawing/2014/main" id="{E8A27A16-4C65-4182-86EF-B8CB244D3CD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982163-234B-4F85-8DC6-82951B2D6AA5}"/>
              </a:ext>
            </a:extLst>
          </p:cNvPr>
          <p:cNvSpPr>
            <a:spLocks noGrp="1"/>
          </p:cNvSpPr>
          <p:nvPr>
            <p:ph type="sldNum" sz="quarter" idx="12"/>
          </p:nvPr>
        </p:nvSpPr>
        <p:spPr/>
        <p:txBody>
          <a:bodyPr/>
          <a:lstStyle/>
          <a:p>
            <a:fld id="{56B8E4D1-F4A4-4D16-8D20-DCD0301F2046}" type="slidenum">
              <a:rPr lang="en-US" smtClean="0"/>
              <a:t>‹#›</a:t>
            </a:fld>
            <a:endParaRPr lang="en-US" dirty="0"/>
          </a:p>
        </p:txBody>
      </p:sp>
    </p:spTree>
    <p:extLst>
      <p:ext uri="{BB962C8B-B14F-4D97-AF65-F5344CB8AC3E}">
        <p14:creationId xmlns:p14="http://schemas.microsoft.com/office/powerpoint/2010/main" val="4146582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86F9B-C334-47B7-98A6-B93C321EB8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F015B7-CEEA-4586-89F6-282DFB9CA58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B815C6-A22A-43BF-92DD-6DA542186DE1}"/>
              </a:ext>
            </a:extLst>
          </p:cNvPr>
          <p:cNvSpPr>
            <a:spLocks noGrp="1"/>
          </p:cNvSpPr>
          <p:nvPr>
            <p:ph type="dt" sz="half" idx="10"/>
          </p:nvPr>
        </p:nvSpPr>
        <p:spPr/>
        <p:txBody>
          <a:bodyPr/>
          <a:lstStyle/>
          <a:p>
            <a:fld id="{DD7DABC2-E7B2-424B-AE1C-60F4A9EE509B}" type="datetimeFigureOut">
              <a:rPr lang="en-US" smtClean="0"/>
              <a:t>11/16/2017</a:t>
            </a:fld>
            <a:endParaRPr lang="en-US" dirty="0"/>
          </a:p>
        </p:txBody>
      </p:sp>
      <p:sp>
        <p:nvSpPr>
          <p:cNvPr id="5" name="Footer Placeholder 4">
            <a:extLst>
              <a:ext uri="{FF2B5EF4-FFF2-40B4-BE49-F238E27FC236}">
                <a16:creationId xmlns:a16="http://schemas.microsoft.com/office/drawing/2014/main" id="{B07F38BE-9943-4553-A3F4-F5756E05E81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A5CECD-E997-49A6-860D-FD832FD679EC}"/>
              </a:ext>
            </a:extLst>
          </p:cNvPr>
          <p:cNvSpPr>
            <a:spLocks noGrp="1"/>
          </p:cNvSpPr>
          <p:nvPr>
            <p:ph type="sldNum" sz="quarter" idx="12"/>
          </p:nvPr>
        </p:nvSpPr>
        <p:spPr/>
        <p:txBody>
          <a:bodyPr/>
          <a:lstStyle/>
          <a:p>
            <a:fld id="{56B8E4D1-F4A4-4D16-8D20-DCD0301F2046}" type="slidenum">
              <a:rPr lang="en-US" smtClean="0"/>
              <a:t>‹#›</a:t>
            </a:fld>
            <a:endParaRPr lang="en-US" dirty="0"/>
          </a:p>
        </p:txBody>
      </p:sp>
    </p:spTree>
    <p:extLst>
      <p:ext uri="{BB962C8B-B14F-4D97-AF65-F5344CB8AC3E}">
        <p14:creationId xmlns:p14="http://schemas.microsoft.com/office/powerpoint/2010/main" val="2362300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1BE45D-F378-47A5-B302-83C157572E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41426B-78DC-4ABE-9DBE-67102B5AF0E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B2E0A2-54BE-40E4-9316-CA79AB6D5D7D}"/>
              </a:ext>
            </a:extLst>
          </p:cNvPr>
          <p:cNvSpPr>
            <a:spLocks noGrp="1"/>
          </p:cNvSpPr>
          <p:nvPr>
            <p:ph type="dt" sz="half" idx="10"/>
          </p:nvPr>
        </p:nvSpPr>
        <p:spPr/>
        <p:txBody>
          <a:bodyPr/>
          <a:lstStyle/>
          <a:p>
            <a:fld id="{DD7DABC2-E7B2-424B-AE1C-60F4A9EE509B}" type="datetimeFigureOut">
              <a:rPr lang="en-US" smtClean="0"/>
              <a:t>11/16/2017</a:t>
            </a:fld>
            <a:endParaRPr lang="en-US" dirty="0"/>
          </a:p>
        </p:txBody>
      </p:sp>
      <p:sp>
        <p:nvSpPr>
          <p:cNvPr id="5" name="Footer Placeholder 4">
            <a:extLst>
              <a:ext uri="{FF2B5EF4-FFF2-40B4-BE49-F238E27FC236}">
                <a16:creationId xmlns:a16="http://schemas.microsoft.com/office/drawing/2014/main" id="{0056C233-C4A1-4779-A289-A6B1A4ED938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0A0D3B3-EF19-4B04-9519-A1E9E3B2D5D4}"/>
              </a:ext>
            </a:extLst>
          </p:cNvPr>
          <p:cNvSpPr>
            <a:spLocks noGrp="1"/>
          </p:cNvSpPr>
          <p:nvPr>
            <p:ph type="sldNum" sz="quarter" idx="12"/>
          </p:nvPr>
        </p:nvSpPr>
        <p:spPr/>
        <p:txBody>
          <a:bodyPr/>
          <a:lstStyle/>
          <a:p>
            <a:fld id="{56B8E4D1-F4A4-4D16-8D20-DCD0301F2046}" type="slidenum">
              <a:rPr lang="en-US" smtClean="0"/>
              <a:t>‹#›</a:t>
            </a:fld>
            <a:endParaRPr lang="en-US" dirty="0"/>
          </a:p>
        </p:txBody>
      </p:sp>
    </p:spTree>
    <p:extLst>
      <p:ext uri="{BB962C8B-B14F-4D97-AF65-F5344CB8AC3E}">
        <p14:creationId xmlns:p14="http://schemas.microsoft.com/office/powerpoint/2010/main" val="1722383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B5077-20B5-4816-A1D5-4F8F05198D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73DCEF-776C-42EC-BE0A-655D89A0BA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D023A-B8B3-447E-B744-2556C16F9BA3}"/>
              </a:ext>
            </a:extLst>
          </p:cNvPr>
          <p:cNvSpPr>
            <a:spLocks noGrp="1"/>
          </p:cNvSpPr>
          <p:nvPr>
            <p:ph type="dt" sz="half" idx="10"/>
          </p:nvPr>
        </p:nvSpPr>
        <p:spPr/>
        <p:txBody>
          <a:bodyPr/>
          <a:lstStyle/>
          <a:p>
            <a:fld id="{DD7DABC2-E7B2-424B-AE1C-60F4A9EE509B}" type="datetimeFigureOut">
              <a:rPr lang="en-US" smtClean="0"/>
              <a:t>11/16/2017</a:t>
            </a:fld>
            <a:endParaRPr lang="en-US" dirty="0"/>
          </a:p>
        </p:txBody>
      </p:sp>
      <p:sp>
        <p:nvSpPr>
          <p:cNvPr id="5" name="Footer Placeholder 4">
            <a:extLst>
              <a:ext uri="{FF2B5EF4-FFF2-40B4-BE49-F238E27FC236}">
                <a16:creationId xmlns:a16="http://schemas.microsoft.com/office/drawing/2014/main" id="{AB7C608E-4461-4753-A783-36C37F43ABB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8B498E-2917-46FC-B6A0-43B8837EACEF}"/>
              </a:ext>
            </a:extLst>
          </p:cNvPr>
          <p:cNvSpPr>
            <a:spLocks noGrp="1"/>
          </p:cNvSpPr>
          <p:nvPr>
            <p:ph type="sldNum" sz="quarter" idx="12"/>
          </p:nvPr>
        </p:nvSpPr>
        <p:spPr/>
        <p:txBody>
          <a:bodyPr/>
          <a:lstStyle/>
          <a:p>
            <a:fld id="{56B8E4D1-F4A4-4D16-8D20-DCD0301F2046}" type="slidenum">
              <a:rPr lang="en-US" smtClean="0"/>
              <a:t>‹#›</a:t>
            </a:fld>
            <a:endParaRPr lang="en-US" dirty="0"/>
          </a:p>
        </p:txBody>
      </p:sp>
    </p:spTree>
    <p:extLst>
      <p:ext uri="{BB962C8B-B14F-4D97-AF65-F5344CB8AC3E}">
        <p14:creationId xmlns:p14="http://schemas.microsoft.com/office/powerpoint/2010/main" val="3586000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20B3D-DC2F-4F67-8655-EABBCAEACE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C33240-B85B-4871-9EFF-6968196F97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C9A6377-767A-4A2E-9B71-5A16590BEC77}"/>
              </a:ext>
            </a:extLst>
          </p:cNvPr>
          <p:cNvSpPr>
            <a:spLocks noGrp="1"/>
          </p:cNvSpPr>
          <p:nvPr>
            <p:ph type="dt" sz="half" idx="10"/>
          </p:nvPr>
        </p:nvSpPr>
        <p:spPr/>
        <p:txBody>
          <a:bodyPr/>
          <a:lstStyle/>
          <a:p>
            <a:fld id="{DD7DABC2-E7B2-424B-AE1C-60F4A9EE509B}" type="datetimeFigureOut">
              <a:rPr lang="en-US" smtClean="0"/>
              <a:t>11/16/2017</a:t>
            </a:fld>
            <a:endParaRPr lang="en-US" dirty="0"/>
          </a:p>
        </p:txBody>
      </p:sp>
      <p:sp>
        <p:nvSpPr>
          <p:cNvPr id="5" name="Footer Placeholder 4">
            <a:extLst>
              <a:ext uri="{FF2B5EF4-FFF2-40B4-BE49-F238E27FC236}">
                <a16:creationId xmlns:a16="http://schemas.microsoft.com/office/drawing/2014/main" id="{510BCC2A-67CB-488D-994E-182A28DEAB4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7F4DDB9-B72D-482A-B0D2-C6AF0E516CD4}"/>
              </a:ext>
            </a:extLst>
          </p:cNvPr>
          <p:cNvSpPr>
            <a:spLocks noGrp="1"/>
          </p:cNvSpPr>
          <p:nvPr>
            <p:ph type="sldNum" sz="quarter" idx="12"/>
          </p:nvPr>
        </p:nvSpPr>
        <p:spPr/>
        <p:txBody>
          <a:bodyPr/>
          <a:lstStyle/>
          <a:p>
            <a:fld id="{56B8E4D1-F4A4-4D16-8D20-DCD0301F2046}" type="slidenum">
              <a:rPr lang="en-US" smtClean="0"/>
              <a:t>‹#›</a:t>
            </a:fld>
            <a:endParaRPr lang="en-US" dirty="0"/>
          </a:p>
        </p:txBody>
      </p:sp>
    </p:spTree>
    <p:extLst>
      <p:ext uri="{BB962C8B-B14F-4D97-AF65-F5344CB8AC3E}">
        <p14:creationId xmlns:p14="http://schemas.microsoft.com/office/powerpoint/2010/main" val="3354716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9922-26FC-412C-83A3-473D9ED9EC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E7A3DE-AA43-4422-B328-3096C561E64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88E0AE-8E97-4702-99B5-320AEAD2262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7EC115-AFB8-4AA6-BA0C-FE969B059951}"/>
              </a:ext>
            </a:extLst>
          </p:cNvPr>
          <p:cNvSpPr>
            <a:spLocks noGrp="1"/>
          </p:cNvSpPr>
          <p:nvPr>
            <p:ph type="dt" sz="half" idx="10"/>
          </p:nvPr>
        </p:nvSpPr>
        <p:spPr/>
        <p:txBody>
          <a:bodyPr/>
          <a:lstStyle/>
          <a:p>
            <a:fld id="{DD7DABC2-E7B2-424B-AE1C-60F4A9EE509B}" type="datetimeFigureOut">
              <a:rPr lang="en-US" smtClean="0"/>
              <a:t>11/16/2017</a:t>
            </a:fld>
            <a:endParaRPr lang="en-US" dirty="0"/>
          </a:p>
        </p:txBody>
      </p:sp>
      <p:sp>
        <p:nvSpPr>
          <p:cNvPr id="6" name="Footer Placeholder 5">
            <a:extLst>
              <a:ext uri="{FF2B5EF4-FFF2-40B4-BE49-F238E27FC236}">
                <a16:creationId xmlns:a16="http://schemas.microsoft.com/office/drawing/2014/main" id="{F1862068-763B-49C4-98EA-AFA8D958969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1D12556-8798-4539-92BC-F097444D7574}"/>
              </a:ext>
            </a:extLst>
          </p:cNvPr>
          <p:cNvSpPr>
            <a:spLocks noGrp="1"/>
          </p:cNvSpPr>
          <p:nvPr>
            <p:ph type="sldNum" sz="quarter" idx="12"/>
          </p:nvPr>
        </p:nvSpPr>
        <p:spPr/>
        <p:txBody>
          <a:bodyPr/>
          <a:lstStyle/>
          <a:p>
            <a:fld id="{56B8E4D1-F4A4-4D16-8D20-DCD0301F2046}" type="slidenum">
              <a:rPr lang="en-US" smtClean="0"/>
              <a:t>‹#›</a:t>
            </a:fld>
            <a:endParaRPr lang="en-US" dirty="0"/>
          </a:p>
        </p:txBody>
      </p:sp>
    </p:spTree>
    <p:extLst>
      <p:ext uri="{BB962C8B-B14F-4D97-AF65-F5344CB8AC3E}">
        <p14:creationId xmlns:p14="http://schemas.microsoft.com/office/powerpoint/2010/main" val="4250194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58400-3653-4120-9C59-BAC6180553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DD722C-8A33-4FA3-9D0B-E9C97319E8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10EA993-B00E-4E41-8BCE-2772A207649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572179-B7CA-4875-A30A-D68ACF3E03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AE9E12C-AE4D-47E3-ACD3-573A5AE88EC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A9AEB3-A450-4554-AF14-A1B70A568359}"/>
              </a:ext>
            </a:extLst>
          </p:cNvPr>
          <p:cNvSpPr>
            <a:spLocks noGrp="1"/>
          </p:cNvSpPr>
          <p:nvPr>
            <p:ph type="dt" sz="half" idx="10"/>
          </p:nvPr>
        </p:nvSpPr>
        <p:spPr/>
        <p:txBody>
          <a:bodyPr/>
          <a:lstStyle/>
          <a:p>
            <a:fld id="{DD7DABC2-E7B2-424B-AE1C-60F4A9EE509B}" type="datetimeFigureOut">
              <a:rPr lang="en-US" smtClean="0"/>
              <a:t>11/16/2017</a:t>
            </a:fld>
            <a:endParaRPr lang="en-US" dirty="0"/>
          </a:p>
        </p:txBody>
      </p:sp>
      <p:sp>
        <p:nvSpPr>
          <p:cNvPr id="8" name="Footer Placeholder 7">
            <a:extLst>
              <a:ext uri="{FF2B5EF4-FFF2-40B4-BE49-F238E27FC236}">
                <a16:creationId xmlns:a16="http://schemas.microsoft.com/office/drawing/2014/main" id="{57D3CE06-441D-4AF9-98F5-0EBA655F806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CFAB66C-CF7E-450E-9844-23091D92720D}"/>
              </a:ext>
            </a:extLst>
          </p:cNvPr>
          <p:cNvSpPr>
            <a:spLocks noGrp="1"/>
          </p:cNvSpPr>
          <p:nvPr>
            <p:ph type="sldNum" sz="quarter" idx="12"/>
          </p:nvPr>
        </p:nvSpPr>
        <p:spPr/>
        <p:txBody>
          <a:bodyPr/>
          <a:lstStyle/>
          <a:p>
            <a:fld id="{56B8E4D1-F4A4-4D16-8D20-DCD0301F2046}" type="slidenum">
              <a:rPr lang="en-US" smtClean="0"/>
              <a:t>‹#›</a:t>
            </a:fld>
            <a:endParaRPr lang="en-US" dirty="0"/>
          </a:p>
        </p:txBody>
      </p:sp>
    </p:spTree>
    <p:extLst>
      <p:ext uri="{BB962C8B-B14F-4D97-AF65-F5344CB8AC3E}">
        <p14:creationId xmlns:p14="http://schemas.microsoft.com/office/powerpoint/2010/main" val="954484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4A62B-4F13-4113-9F03-F8291952AA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9DB889-7D62-43B4-B0FB-DDCA9E90C8BF}"/>
              </a:ext>
            </a:extLst>
          </p:cNvPr>
          <p:cNvSpPr>
            <a:spLocks noGrp="1"/>
          </p:cNvSpPr>
          <p:nvPr>
            <p:ph type="dt" sz="half" idx="10"/>
          </p:nvPr>
        </p:nvSpPr>
        <p:spPr/>
        <p:txBody>
          <a:bodyPr/>
          <a:lstStyle/>
          <a:p>
            <a:fld id="{DD7DABC2-E7B2-424B-AE1C-60F4A9EE509B}" type="datetimeFigureOut">
              <a:rPr lang="en-US" smtClean="0"/>
              <a:t>11/16/2017</a:t>
            </a:fld>
            <a:endParaRPr lang="en-US" dirty="0"/>
          </a:p>
        </p:txBody>
      </p:sp>
      <p:sp>
        <p:nvSpPr>
          <p:cNvPr id="4" name="Footer Placeholder 3">
            <a:extLst>
              <a:ext uri="{FF2B5EF4-FFF2-40B4-BE49-F238E27FC236}">
                <a16:creationId xmlns:a16="http://schemas.microsoft.com/office/drawing/2014/main" id="{F4765B3B-59F9-49E9-B8C1-54B253DE11B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8A8A031-6524-4C5A-BF34-E484D6BA4661}"/>
              </a:ext>
            </a:extLst>
          </p:cNvPr>
          <p:cNvSpPr>
            <a:spLocks noGrp="1"/>
          </p:cNvSpPr>
          <p:nvPr>
            <p:ph type="sldNum" sz="quarter" idx="12"/>
          </p:nvPr>
        </p:nvSpPr>
        <p:spPr/>
        <p:txBody>
          <a:bodyPr/>
          <a:lstStyle/>
          <a:p>
            <a:fld id="{56B8E4D1-F4A4-4D16-8D20-DCD0301F2046}" type="slidenum">
              <a:rPr lang="en-US" smtClean="0"/>
              <a:t>‹#›</a:t>
            </a:fld>
            <a:endParaRPr lang="en-US" dirty="0"/>
          </a:p>
        </p:txBody>
      </p:sp>
    </p:spTree>
    <p:extLst>
      <p:ext uri="{BB962C8B-B14F-4D97-AF65-F5344CB8AC3E}">
        <p14:creationId xmlns:p14="http://schemas.microsoft.com/office/powerpoint/2010/main" val="4126445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32C980-BECE-4386-9AFB-569B03F7AB2C}"/>
              </a:ext>
            </a:extLst>
          </p:cNvPr>
          <p:cNvSpPr>
            <a:spLocks noGrp="1"/>
          </p:cNvSpPr>
          <p:nvPr>
            <p:ph type="dt" sz="half" idx="10"/>
          </p:nvPr>
        </p:nvSpPr>
        <p:spPr/>
        <p:txBody>
          <a:bodyPr/>
          <a:lstStyle/>
          <a:p>
            <a:fld id="{DD7DABC2-E7B2-424B-AE1C-60F4A9EE509B}" type="datetimeFigureOut">
              <a:rPr lang="en-US" smtClean="0"/>
              <a:t>11/16/2017</a:t>
            </a:fld>
            <a:endParaRPr lang="en-US" dirty="0"/>
          </a:p>
        </p:txBody>
      </p:sp>
      <p:sp>
        <p:nvSpPr>
          <p:cNvPr id="3" name="Footer Placeholder 2">
            <a:extLst>
              <a:ext uri="{FF2B5EF4-FFF2-40B4-BE49-F238E27FC236}">
                <a16:creationId xmlns:a16="http://schemas.microsoft.com/office/drawing/2014/main" id="{F25F3E25-1BB7-4F0C-A2E2-3911BE6D56B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FB43CB0-0F6A-4B32-A1B7-8342148CAC20}"/>
              </a:ext>
            </a:extLst>
          </p:cNvPr>
          <p:cNvSpPr>
            <a:spLocks noGrp="1"/>
          </p:cNvSpPr>
          <p:nvPr>
            <p:ph type="sldNum" sz="quarter" idx="12"/>
          </p:nvPr>
        </p:nvSpPr>
        <p:spPr/>
        <p:txBody>
          <a:bodyPr/>
          <a:lstStyle/>
          <a:p>
            <a:fld id="{56B8E4D1-F4A4-4D16-8D20-DCD0301F2046}" type="slidenum">
              <a:rPr lang="en-US" smtClean="0"/>
              <a:t>‹#›</a:t>
            </a:fld>
            <a:endParaRPr lang="en-US" dirty="0"/>
          </a:p>
        </p:txBody>
      </p:sp>
    </p:spTree>
    <p:extLst>
      <p:ext uri="{BB962C8B-B14F-4D97-AF65-F5344CB8AC3E}">
        <p14:creationId xmlns:p14="http://schemas.microsoft.com/office/powerpoint/2010/main" val="1047499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E86E0-7ADC-4E87-A8DB-2A121359B0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381004-AB68-4A13-9FBF-B6CB887A8D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0DD016-685F-4BD7-A4C7-CCE600AAE3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102BDCB-ABFB-4679-8D25-1609EFB6FC40}"/>
              </a:ext>
            </a:extLst>
          </p:cNvPr>
          <p:cNvSpPr>
            <a:spLocks noGrp="1"/>
          </p:cNvSpPr>
          <p:nvPr>
            <p:ph type="dt" sz="half" idx="10"/>
          </p:nvPr>
        </p:nvSpPr>
        <p:spPr/>
        <p:txBody>
          <a:bodyPr/>
          <a:lstStyle/>
          <a:p>
            <a:fld id="{DD7DABC2-E7B2-424B-AE1C-60F4A9EE509B}" type="datetimeFigureOut">
              <a:rPr lang="en-US" smtClean="0"/>
              <a:t>11/16/2017</a:t>
            </a:fld>
            <a:endParaRPr lang="en-US" dirty="0"/>
          </a:p>
        </p:txBody>
      </p:sp>
      <p:sp>
        <p:nvSpPr>
          <p:cNvPr id="6" name="Footer Placeholder 5">
            <a:extLst>
              <a:ext uri="{FF2B5EF4-FFF2-40B4-BE49-F238E27FC236}">
                <a16:creationId xmlns:a16="http://schemas.microsoft.com/office/drawing/2014/main" id="{A8496F70-AE70-45ED-8FB4-CB35EB9BB30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1E7085B-4AB0-437D-A7B9-B83610E4E8BF}"/>
              </a:ext>
            </a:extLst>
          </p:cNvPr>
          <p:cNvSpPr>
            <a:spLocks noGrp="1"/>
          </p:cNvSpPr>
          <p:nvPr>
            <p:ph type="sldNum" sz="quarter" idx="12"/>
          </p:nvPr>
        </p:nvSpPr>
        <p:spPr/>
        <p:txBody>
          <a:bodyPr/>
          <a:lstStyle/>
          <a:p>
            <a:fld id="{56B8E4D1-F4A4-4D16-8D20-DCD0301F2046}" type="slidenum">
              <a:rPr lang="en-US" smtClean="0"/>
              <a:t>‹#›</a:t>
            </a:fld>
            <a:endParaRPr lang="en-US" dirty="0"/>
          </a:p>
        </p:txBody>
      </p:sp>
    </p:spTree>
    <p:extLst>
      <p:ext uri="{BB962C8B-B14F-4D97-AF65-F5344CB8AC3E}">
        <p14:creationId xmlns:p14="http://schemas.microsoft.com/office/powerpoint/2010/main" val="1580138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28329-01EF-4AFB-815C-F612C4D316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2ABBBA-0E7C-49BB-8D86-BA8681CC5B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7B7C271-3A06-4481-94F6-03D4F88D6A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5FF065-E9FE-4F32-B93A-5302420BEE25}"/>
              </a:ext>
            </a:extLst>
          </p:cNvPr>
          <p:cNvSpPr>
            <a:spLocks noGrp="1"/>
          </p:cNvSpPr>
          <p:nvPr>
            <p:ph type="dt" sz="half" idx="10"/>
          </p:nvPr>
        </p:nvSpPr>
        <p:spPr/>
        <p:txBody>
          <a:bodyPr/>
          <a:lstStyle/>
          <a:p>
            <a:fld id="{DD7DABC2-E7B2-424B-AE1C-60F4A9EE509B}" type="datetimeFigureOut">
              <a:rPr lang="en-US" smtClean="0"/>
              <a:t>11/16/2017</a:t>
            </a:fld>
            <a:endParaRPr lang="en-US" dirty="0"/>
          </a:p>
        </p:txBody>
      </p:sp>
      <p:sp>
        <p:nvSpPr>
          <p:cNvPr id="6" name="Footer Placeholder 5">
            <a:extLst>
              <a:ext uri="{FF2B5EF4-FFF2-40B4-BE49-F238E27FC236}">
                <a16:creationId xmlns:a16="http://schemas.microsoft.com/office/drawing/2014/main" id="{02FEC7FF-3444-45CB-9943-9CE2B8282DE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98BD776-19C9-4D77-8829-7B745DF127C9}"/>
              </a:ext>
            </a:extLst>
          </p:cNvPr>
          <p:cNvSpPr>
            <a:spLocks noGrp="1"/>
          </p:cNvSpPr>
          <p:nvPr>
            <p:ph type="sldNum" sz="quarter" idx="12"/>
          </p:nvPr>
        </p:nvSpPr>
        <p:spPr/>
        <p:txBody>
          <a:bodyPr/>
          <a:lstStyle/>
          <a:p>
            <a:fld id="{56B8E4D1-F4A4-4D16-8D20-DCD0301F2046}" type="slidenum">
              <a:rPr lang="en-US" smtClean="0"/>
              <a:t>‹#›</a:t>
            </a:fld>
            <a:endParaRPr lang="en-US" dirty="0"/>
          </a:p>
        </p:txBody>
      </p:sp>
    </p:spTree>
    <p:extLst>
      <p:ext uri="{BB962C8B-B14F-4D97-AF65-F5344CB8AC3E}">
        <p14:creationId xmlns:p14="http://schemas.microsoft.com/office/powerpoint/2010/main" val="1607358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4E7D03-840B-4635-AED7-BE3130AC54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7CC857-9751-492A-AA5E-5996E873D5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885409-8C05-4B15-9018-5E4DA57F85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7DABC2-E7B2-424B-AE1C-60F4A9EE509B}" type="datetimeFigureOut">
              <a:rPr lang="en-US" smtClean="0"/>
              <a:t>11/16/2017</a:t>
            </a:fld>
            <a:endParaRPr lang="en-US" dirty="0"/>
          </a:p>
        </p:txBody>
      </p:sp>
      <p:sp>
        <p:nvSpPr>
          <p:cNvPr id="5" name="Footer Placeholder 4">
            <a:extLst>
              <a:ext uri="{FF2B5EF4-FFF2-40B4-BE49-F238E27FC236}">
                <a16:creationId xmlns:a16="http://schemas.microsoft.com/office/drawing/2014/main" id="{B5D8B869-188B-4402-9383-941EBADB29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D1717E0-94FD-49F1-9F43-748FD8EB82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B8E4D1-F4A4-4D16-8D20-DCD0301F2046}" type="slidenum">
              <a:rPr lang="en-US" smtClean="0"/>
              <a:t>‹#›</a:t>
            </a:fld>
            <a:endParaRPr lang="en-US" dirty="0"/>
          </a:p>
        </p:txBody>
      </p:sp>
    </p:spTree>
    <p:extLst>
      <p:ext uri="{BB962C8B-B14F-4D97-AF65-F5344CB8AC3E}">
        <p14:creationId xmlns:p14="http://schemas.microsoft.com/office/powerpoint/2010/main" val="3710170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fpr.vermont.gov/VOREC"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mailto:Wendy.Knight@Vermont.gov" TargetMode="External"/><Relationship Id="rId4" Type="http://schemas.openxmlformats.org/officeDocument/2006/relationships/hyperlink" Target="mailto:Michael.Snyder@Vermont.gov"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outdoorindustry.org/resource/vermont-outdoor-recreation-economy-report/"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hyperlink" Target="http://fpr.vermont.gov/VOREC" TargetMode="External"/><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youtu.be/7ctOgHg0M2c" TargetMode="External"/><Relationship Id="rId5" Type="http://schemas.openxmlformats.org/officeDocument/2006/relationships/hyperlink" Target="http://www.thinkvermont.com/outdoor-recreation-sports/" TargetMode="External"/><Relationship Id="rId4" Type="http://schemas.openxmlformats.org/officeDocument/2006/relationships/hyperlink" Target="https://www.vermontvacation.com/things-to-do/recre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A644599-BCB9-4C10-964E-4443A69128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F28628EF-D647-4AC4-BE3E-BD5BA5C84102}"/>
              </a:ext>
            </a:extLst>
          </p:cNvPr>
          <p:cNvSpPr txBox="1"/>
          <p:nvPr/>
        </p:nvSpPr>
        <p:spPr>
          <a:xfrm>
            <a:off x="738447" y="689957"/>
            <a:ext cx="10715105" cy="1631216"/>
          </a:xfrm>
          <a:prstGeom prst="rect">
            <a:avLst/>
          </a:prstGeom>
          <a:noFill/>
        </p:spPr>
        <p:txBody>
          <a:bodyPr wrap="square" rtlCol="0">
            <a:spAutoFit/>
          </a:bodyPr>
          <a:lstStyle/>
          <a:p>
            <a:pPr>
              <a:spcAft>
                <a:spcPts val="2000"/>
              </a:spcAft>
            </a:pPr>
            <a:r>
              <a:rPr lang="en-US" sz="5000" dirty="0" smtClean="0">
                <a:solidFill>
                  <a:srgbClr val="514F5D"/>
                </a:solidFill>
                <a:latin typeface="Franklin Gothic Medium Cond" panose="020B0606030402020204" pitchFamily="34" charset="0"/>
              </a:rPr>
              <a:t>Vermont Outdoor Recreation Economic Collaborative</a:t>
            </a:r>
            <a:endParaRPr lang="en-US" sz="2000" dirty="0">
              <a:solidFill>
                <a:srgbClr val="514F5D"/>
              </a:solidFill>
              <a:latin typeface="Franklin Gothic Book" panose="020B0503020102020204" pitchFamily="34" charset="0"/>
            </a:endParaRPr>
          </a:p>
        </p:txBody>
      </p:sp>
    </p:spTree>
    <p:extLst>
      <p:ext uri="{BB962C8B-B14F-4D97-AF65-F5344CB8AC3E}">
        <p14:creationId xmlns:p14="http://schemas.microsoft.com/office/powerpoint/2010/main" val="1969489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A644599-BCB9-4C10-964E-4443A69128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F28628EF-D647-4AC4-BE3E-BD5BA5C84102}"/>
              </a:ext>
            </a:extLst>
          </p:cNvPr>
          <p:cNvSpPr txBox="1"/>
          <p:nvPr/>
        </p:nvSpPr>
        <p:spPr>
          <a:xfrm>
            <a:off x="738447" y="689957"/>
            <a:ext cx="10715105" cy="5550237"/>
          </a:xfrm>
          <a:prstGeom prst="rect">
            <a:avLst/>
          </a:prstGeom>
          <a:noFill/>
        </p:spPr>
        <p:txBody>
          <a:bodyPr wrap="square" rtlCol="0">
            <a:spAutoFit/>
          </a:bodyPr>
          <a:lstStyle/>
          <a:p>
            <a:pPr>
              <a:spcAft>
                <a:spcPts val="2000"/>
              </a:spcAft>
            </a:pPr>
            <a:r>
              <a:rPr lang="en-US" sz="5000" dirty="0" smtClean="0">
                <a:solidFill>
                  <a:srgbClr val="514F5D"/>
                </a:solidFill>
                <a:latin typeface="Franklin Gothic Medium Cond" panose="020B0606030402020204" pitchFamily="34" charset="0"/>
              </a:rPr>
              <a:t>How To Get Involved</a:t>
            </a:r>
            <a:endParaRPr lang="en-US" sz="2000" dirty="0">
              <a:solidFill>
                <a:srgbClr val="514F5D"/>
              </a:solidFill>
              <a:latin typeface="Franklin Gothic Book" panose="020B0503020102020204" pitchFamily="34" charset="0"/>
            </a:endParaRPr>
          </a:p>
          <a:p>
            <a:pPr>
              <a:spcAft>
                <a:spcPts val="2000"/>
              </a:spcAft>
            </a:pPr>
            <a:r>
              <a:rPr lang="en-US" sz="2400" dirty="0" smtClean="0">
                <a:solidFill>
                  <a:srgbClr val="514F5D"/>
                </a:solidFill>
                <a:latin typeface="Franklin Gothic Medium" charset="0"/>
                <a:ea typeface="Franklin Gothic Medium" charset="0"/>
                <a:cs typeface="Franklin Gothic Medium" charset="0"/>
              </a:rPr>
              <a:t>Take the Survey: </a:t>
            </a:r>
            <a:r>
              <a:rPr lang="en-US" sz="2400" dirty="0" smtClean="0">
                <a:latin typeface="Franklin Gothic Medium" charset="0"/>
                <a:ea typeface="Franklin Gothic Medium" charset="0"/>
                <a:cs typeface="Franklin Gothic Medium" charset="0"/>
                <a:hlinkClick r:id="rId3"/>
              </a:rPr>
              <a:t>HTTP</a:t>
            </a:r>
            <a:r>
              <a:rPr lang="en-US" sz="2400" dirty="0">
                <a:latin typeface="Franklin Gothic Medium" charset="0"/>
                <a:ea typeface="Franklin Gothic Medium" charset="0"/>
                <a:cs typeface="Franklin Gothic Medium" charset="0"/>
                <a:hlinkClick r:id="rId3"/>
              </a:rPr>
              <a:t>://</a:t>
            </a:r>
            <a:r>
              <a:rPr lang="en-US" sz="2400" dirty="0" smtClean="0">
                <a:latin typeface="Franklin Gothic Medium" charset="0"/>
                <a:ea typeface="Franklin Gothic Medium" charset="0"/>
                <a:cs typeface="Franklin Gothic Medium" charset="0"/>
                <a:hlinkClick r:id="rId3"/>
              </a:rPr>
              <a:t>FPR.VERMONT.GOV/VOREC</a:t>
            </a:r>
            <a:endParaRPr lang="en-US" sz="2400" dirty="0" smtClean="0">
              <a:latin typeface="Franklin Gothic Medium" charset="0"/>
              <a:ea typeface="Franklin Gothic Medium" charset="0"/>
              <a:cs typeface="Franklin Gothic Medium" charset="0"/>
            </a:endParaRPr>
          </a:p>
          <a:p>
            <a:pPr>
              <a:spcAft>
                <a:spcPts val="2000"/>
              </a:spcAft>
            </a:pPr>
            <a:r>
              <a:rPr lang="en-US" sz="2400" dirty="0" smtClean="0">
                <a:solidFill>
                  <a:srgbClr val="514F5D"/>
                </a:solidFill>
                <a:latin typeface="Franklin Gothic Medium" charset="0"/>
                <a:ea typeface="Franklin Gothic Medium" charset="0"/>
                <a:cs typeface="Franklin Gothic Medium" charset="0"/>
              </a:rPr>
              <a:t>Email Commissioners Snyder or Knight: </a:t>
            </a:r>
            <a:r>
              <a:rPr lang="en-US" sz="2400" dirty="0" smtClean="0">
                <a:solidFill>
                  <a:srgbClr val="514F5D"/>
                </a:solidFill>
                <a:latin typeface="Franklin Gothic Medium" charset="0"/>
                <a:ea typeface="Franklin Gothic Medium" charset="0"/>
                <a:cs typeface="Franklin Gothic Medium" charset="0"/>
                <a:hlinkClick r:id="rId4"/>
              </a:rPr>
              <a:t>Michael.Snyder@Vermont.gov</a:t>
            </a:r>
            <a:r>
              <a:rPr lang="en-US" sz="2400" dirty="0" smtClean="0">
                <a:solidFill>
                  <a:srgbClr val="514F5D"/>
                </a:solidFill>
                <a:latin typeface="Franklin Gothic Medium" charset="0"/>
                <a:ea typeface="Franklin Gothic Medium" charset="0"/>
                <a:cs typeface="Franklin Gothic Medium" charset="0"/>
              </a:rPr>
              <a:t> </a:t>
            </a:r>
            <a:r>
              <a:rPr lang="en-US" sz="2400" dirty="0" smtClean="0">
                <a:solidFill>
                  <a:srgbClr val="514F5D"/>
                </a:solidFill>
                <a:latin typeface="Franklin Gothic Medium" charset="0"/>
                <a:ea typeface="Franklin Gothic Medium" charset="0"/>
                <a:cs typeface="Franklin Gothic Medium" charset="0"/>
                <a:hlinkClick r:id="rId5"/>
              </a:rPr>
              <a:t>Wendy.Knight@Vermont.gov</a:t>
            </a:r>
            <a:endParaRPr lang="en-US" sz="2400" dirty="0" smtClean="0">
              <a:solidFill>
                <a:srgbClr val="514F5D"/>
              </a:solidFill>
              <a:latin typeface="Franklin Gothic Medium" charset="0"/>
              <a:ea typeface="Franklin Gothic Medium" charset="0"/>
              <a:cs typeface="Franklin Gothic Medium" charset="0"/>
            </a:endParaRPr>
          </a:p>
          <a:p>
            <a:pPr>
              <a:spcAft>
                <a:spcPts val="2000"/>
              </a:spcAft>
            </a:pPr>
            <a:r>
              <a:rPr lang="en-US" sz="2400" dirty="0" smtClean="0">
                <a:solidFill>
                  <a:srgbClr val="514F5D"/>
                </a:solidFill>
                <a:latin typeface="Franklin Gothic Medium" charset="0"/>
                <a:ea typeface="Franklin Gothic Medium" charset="0"/>
                <a:cs typeface="Franklin Gothic Medium" charset="0"/>
              </a:rPr>
              <a:t>Form an Outdoor Recreation Committee</a:t>
            </a:r>
          </a:p>
          <a:p>
            <a:pPr>
              <a:spcAft>
                <a:spcPts val="2000"/>
              </a:spcAft>
            </a:pPr>
            <a:r>
              <a:rPr lang="en-US" sz="2400" dirty="0" smtClean="0">
                <a:solidFill>
                  <a:srgbClr val="514F5D"/>
                </a:solidFill>
                <a:latin typeface="Franklin Gothic Medium" charset="0"/>
                <a:ea typeface="Franklin Gothic Medium" charset="0"/>
                <a:cs typeface="Franklin Gothic Medium" charset="0"/>
              </a:rPr>
              <a:t>Collaborate: Businesses, RPCs, Other Towns, Non-Profits</a:t>
            </a:r>
          </a:p>
          <a:p>
            <a:pPr>
              <a:spcAft>
                <a:spcPts val="2000"/>
              </a:spcAft>
            </a:pPr>
            <a:r>
              <a:rPr lang="en-US" sz="2400" dirty="0" smtClean="0">
                <a:solidFill>
                  <a:srgbClr val="514F5D"/>
                </a:solidFill>
                <a:latin typeface="Franklin Gothic Medium" charset="0"/>
                <a:ea typeface="Franklin Gothic Medium" charset="0"/>
                <a:cs typeface="Franklin Gothic Medium" charset="0"/>
              </a:rPr>
              <a:t>Contact Your Legislators</a:t>
            </a:r>
          </a:p>
          <a:p>
            <a:pPr>
              <a:spcAft>
                <a:spcPts val="2000"/>
              </a:spcAft>
            </a:pPr>
            <a:endParaRPr lang="en-US" sz="2400" dirty="0" smtClean="0">
              <a:solidFill>
                <a:srgbClr val="514F5D"/>
              </a:solidFill>
              <a:latin typeface="Franklin Gothic Medium" charset="0"/>
              <a:ea typeface="Franklin Gothic Medium" charset="0"/>
              <a:cs typeface="Franklin Gothic Medium" charset="0"/>
            </a:endParaRPr>
          </a:p>
          <a:p>
            <a:pPr>
              <a:spcAft>
                <a:spcPts val="2000"/>
              </a:spcAft>
            </a:pPr>
            <a:endParaRPr lang="en-US" sz="2000" dirty="0">
              <a:solidFill>
                <a:srgbClr val="514F5D"/>
              </a:solidFill>
              <a:latin typeface="Franklin Gothic Book" panose="020B0503020102020204" pitchFamily="34" charset="0"/>
            </a:endParaRPr>
          </a:p>
        </p:txBody>
      </p:sp>
    </p:spTree>
    <p:extLst>
      <p:ext uri="{BB962C8B-B14F-4D97-AF65-F5344CB8AC3E}">
        <p14:creationId xmlns:p14="http://schemas.microsoft.com/office/powerpoint/2010/main" val="276746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A644599-BCB9-4C10-964E-4443A69128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F28628EF-D647-4AC4-BE3E-BD5BA5C84102}"/>
              </a:ext>
            </a:extLst>
          </p:cNvPr>
          <p:cNvSpPr txBox="1"/>
          <p:nvPr/>
        </p:nvSpPr>
        <p:spPr>
          <a:xfrm>
            <a:off x="738447" y="689957"/>
            <a:ext cx="10715105" cy="6350456"/>
          </a:xfrm>
          <a:prstGeom prst="rect">
            <a:avLst/>
          </a:prstGeom>
          <a:noFill/>
        </p:spPr>
        <p:txBody>
          <a:bodyPr wrap="square" rtlCol="0">
            <a:spAutoFit/>
          </a:bodyPr>
          <a:lstStyle/>
          <a:p>
            <a:pPr>
              <a:spcAft>
                <a:spcPts val="2000"/>
              </a:spcAft>
            </a:pPr>
            <a:r>
              <a:rPr lang="en-US" sz="5000" dirty="0" smtClean="0">
                <a:solidFill>
                  <a:srgbClr val="514F5D"/>
                </a:solidFill>
                <a:latin typeface="Franklin Gothic Medium Cond" panose="020B0606030402020204" pitchFamily="34" charset="0"/>
              </a:rPr>
              <a:t>VOREC Executive Order</a:t>
            </a:r>
            <a:endParaRPr lang="en-US" sz="2000" dirty="0">
              <a:solidFill>
                <a:srgbClr val="514F5D"/>
              </a:solidFill>
              <a:latin typeface="Franklin Gothic Medium" charset="0"/>
              <a:ea typeface="Franklin Gothic Medium" charset="0"/>
              <a:cs typeface="Franklin Gothic Medium" charset="0"/>
            </a:endParaRPr>
          </a:p>
          <a:p>
            <a:pPr>
              <a:spcAft>
                <a:spcPts val="2000"/>
              </a:spcAft>
            </a:pPr>
            <a:r>
              <a:rPr lang="en-US" sz="2000" b="1" i="1" dirty="0">
                <a:solidFill>
                  <a:srgbClr val="514F5D"/>
                </a:solidFill>
                <a:latin typeface="Franklin Gothic Medium" charset="0"/>
                <a:ea typeface="Franklin Gothic Medium" charset="0"/>
                <a:cs typeface="Franklin Gothic Medium" charset="0"/>
              </a:rPr>
              <a:t>Leveraging Vermont’s Outdoor Recreation Assets to Stimulate and Improve Economic </a:t>
            </a:r>
            <a:r>
              <a:rPr lang="en-US" sz="2000" b="1" i="1" dirty="0" smtClean="0">
                <a:solidFill>
                  <a:srgbClr val="514F5D"/>
                </a:solidFill>
                <a:latin typeface="Franklin Gothic Medium" charset="0"/>
                <a:ea typeface="Franklin Gothic Medium" charset="0"/>
                <a:cs typeface="Franklin Gothic Medium" charset="0"/>
              </a:rPr>
              <a:t>Outcomes</a:t>
            </a:r>
          </a:p>
          <a:p>
            <a:pPr>
              <a:spcAft>
                <a:spcPts val="2000"/>
              </a:spcAft>
            </a:pPr>
            <a:r>
              <a:rPr lang="en-US" sz="2000" i="1" dirty="0">
                <a:solidFill>
                  <a:srgbClr val="514F5D"/>
                </a:solidFill>
              </a:rPr>
              <a:t>“These assets must be wisely managed and strengthened, not only so we can grow the economic development potential of this sector, but also to sustain and enhance the value of the Vermont brand, the experience of visitors to Vermont, and Vermonters’ quality of life.” – </a:t>
            </a:r>
            <a:r>
              <a:rPr lang="en-US" sz="2000" dirty="0">
                <a:solidFill>
                  <a:srgbClr val="514F5D"/>
                </a:solidFill>
              </a:rPr>
              <a:t>Governor Phil </a:t>
            </a:r>
            <a:r>
              <a:rPr lang="en-US" sz="2000" dirty="0" smtClean="0">
                <a:solidFill>
                  <a:srgbClr val="514F5D"/>
                </a:solidFill>
              </a:rPr>
              <a:t>Scott</a:t>
            </a:r>
            <a:endParaRPr lang="en-US" sz="2000" b="1" dirty="0">
              <a:solidFill>
                <a:srgbClr val="514F5D"/>
              </a:solidFill>
              <a:latin typeface="Franklin Gothic Medium" charset="0"/>
              <a:ea typeface="Franklin Gothic Medium" charset="0"/>
              <a:cs typeface="Franklin Gothic Medium" charset="0"/>
            </a:endParaRPr>
          </a:p>
          <a:p>
            <a:pPr marL="342900" indent="-342900">
              <a:spcAft>
                <a:spcPts val="2000"/>
              </a:spcAft>
              <a:buFont typeface="Arial" charset="0"/>
              <a:buChar char="•"/>
            </a:pPr>
            <a:r>
              <a:rPr lang="en-US" sz="2000" dirty="0" smtClean="0">
                <a:solidFill>
                  <a:srgbClr val="514F5D"/>
                </a:solidFill>
              </a:rPr>
              <a:t>Contribute </a:t>
            </a:r>
            <a:r>
              <a:rPr lang="en-US" sz="2000" dirty="0">
                <a:solidFill>
                  <a:srgbClr val="514F5D"/>
                </a:solidFill>
              </a:rPr>
              <a:t>to efforts to market Vermont’s outdoor recreation values and attributes to effectively foster economic </a:t>
            </a:r>
            <a:r>
              <a:rPr lang="en-US" sz="2000" dirty="0" smtClean="0">
                <a:solidFill>
                  <a:srgbClr val="514F5D"/>
                </a:solidFill>
              </a:rPr>
              <a:t>growth;</a:t>
            </a:r>
          </a:p>
          <a:p>
            <a:pPr marL="342900" indent="-342900">
              <a:spcAft>
                <a:spcPts val="2000"/>
              </a:spcAft>
              <a:buFont typeface="Arial" charset="0"/>
              <a:buChar char="•"/>
            </a:pPr>
            <a:r>
              <a:rPr lang="en-US" sz="2000" dirty="0" smtClean="0">
                <a:solidFill>
                  <a:srgbClr val="514F5D"/>
                </a:solidFill>
              </a:rPr>
              <a:t>Examine </a:t>
            </a:r>
            <a:r>
              <a:rPr lang="en-US" sz="2000" dirty="0">
                <a:solidFill>
                  <a:srgbClr val="514F5D"/>
                </a:solidFill>
              </a:rPr>
              <a:t>and promote laws, policies and initiatives that encourage outdoor recreation </a:t>
            </a:r>
            <a:r>
              <a:rPr lang="en-US" sz="2000" dirty="0" smtClean="0">
                <a:solidFill>
                  <a:srgbClr val="514F5D"/>
                </a:solidFill>
              </a:rPr>
              <a:t>business;</a:t>
            </a:r>
          </a:p>
          <a:p>
            <a:pPr marL="342900" indent="-342900">
              <a:spcAft>
                <a:spcPts val="2000"/>
              </a:spcAft>
              <a:buFont typeface="Arial" charset="0"/>
              <a:buChar char="•"/>
            </a:pPr>
            <a:r>
              <a:rPr lang="en-US" sz="2000" dirty="0" smtClean="0">
                <a:solidFill>
                  <a:srgbClr val="514F5D"/>
                </a:solidFill>
              </a:rPr>
              <a:t>Strengthen </a:t>
            </a:r>
            <a:r>
              <a:rPr lang="en-US" sz="2000" dirty="0">
                <a:solidFill>
                  <a:srgbClr val="514F5D"/>
                </a:solidFill>
              </a:rPr>
              <a:t>stewardship of outdoor recreation resources and the organizations that support them; </a:t>
            </a:r>
            <a:endParaRPr lang="en-US" sz="2000" dirty="0" smtClean="0">
              <a:solidFill>
                <a:srgbClr val="514F5D"/>
              </a:solidFill>
            </a:endParaRPr>
          </a:p>
          <a:p>
            <a:pPr marL="342900" indent="-342900">
              <a:spcAft>
                <a:spcPts val="2000"/>
              </a:spcAft>
              <a:buFont typeface="Arial" charset="0"/>
              <a:buChar char="•"/>
            </a:pPr>
            <a:r>
              <a:rPr lang="en-US" sz="2000" dirty="0" smtClean="0">
                <a:solidFill>
                  <a:srgbClr val="514F5D"/>
                </a:solidFill>
              </a:rPr>
              <a:t>Encourage</a:t>
            </a:r>
            <a:r>
              <a:rPr lang="en-US" sz="2000" dirty="0">
                <a:solidFill>
                  <a:srgbClr val="514F5D"/>
                </a:solidFill>
              </a:rPr>
              <a:t>, incentivize and guide the development of community-oriented outdoor recreation assets, increasing economic impacts</a:t>
            </a:r>
            <a:r>
              <a:rPr lang="en-US" sz="2000" dirty="0" smtClean="0">
                <a:solidFill>
                  <a:srgbClr val="514F5D"/>
                </a:solidFill>
              </a:rPr>
              <a:t>.</a:t>
            </a:r>
          </a:p>
          <a:p>
            <a:endParaRPr lang="en-US" sz="2000" i="1" dirty="0">
              <a:solidFill>
                <a:srgbClr val="514F5D"/>
              </a:solidFill>
            </a:endParaRPr>
          </a:p>
          <a:p>
            <a:pPr marL="174625" indent="-168275">
              <a:spcAft>
                <a:spcPts val="600"/>
              </a:spcAft>
              <a:buFont typeface="Arial" panose="020B0604020202020204" pitchFamily="34" charset="0"/>
              <a:buChar char="•"/>
            </a:pPr>
            <a:endParaRPr lang="en-US" sz="2000" dirty="0">
              <a:solidFill>
                <a:srgbClr val="514F5D"/>
              </a:solidFill>
              <a:latin typeface="Franklin Gothic Medium" charset="0"/>
              <a:ea typeface="Franklin Gothic Medium" charset="0"/>
              <a:cs typeface="Franklin Gothic Medium" charset="0"/>
            </a:endParaRPr>
          </a:p>
        </p:txBody>
      </p:sp>
    </p:spTree>
    <p:extLst>
      <p:ext uri="{BB962C8B-B14F-4D97-AF65-F5344CB8AC3E}">
        <p14:creationId xmlns:p14="http://schemas.microsoft.com/office/powerpoint/2010/main" val="2322113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A644599-BCB9-4C10-964E-4443A69128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F28628EF-D647-4AC4-BE3E-BD5BA5C84102}"/>
              </a:ext>
            </a:extLst>
          </p:cNvPr>
          <p:cNvSpPr txBox="1"/>
          <p:nvPr/>
        </p:nvSpPr>
        <p:spPr>
          <a:xfrm>
            <a:off x="605443" y="185276"/>
            <a:ext cx="10715105" cy="4811574"/>
          </a:xfrm>
          <a:prstGeom prst="rect">
            <a:avLst/>
          </a:prstGeom>
          <a:noFill/>
        </p:spPr>
        <p:txBody>
          <a:bodyPr wrap="square" numCol="1" rtlCol="0">
            <a:spAutoFit/>
          </a:bodyPr>
          <a:lstStyle/>
          <a:p>
            <a:pPr>
              <a:spcAft>
                <a:spcPts val="2000"/>
              </a:spcAft>
            </a:pPr>
            <a:r>
              <a:rPr lang="en-US" sz="5000" dirty="0" smtClean="0">
                <a:solidFill>
                  <a:srgbClr val="514F5D"/>
                </a:solidFill>
                <a:latin typeface="Franklin Gothic Medium Cond" panose="020B0606030402020204" pitchFamily="34" charset="0"/>
              </a:rPr>
              <a:t>VOREC Progress</a:t>
            </a:r>
          </a:p>
          <a:p>
            <a:pPr>
              <a:spcAft>
                <a:spcPts val="2000"/>
              </a:spcAft>
            </a:pPr>
            <a:r>
              <a:rPr lang="en-US" sz="2000" dirty="0" smtClean="0">
                <a:solidFill>
                  <a:srgbClr val="514F5D"/>
                </a:solidFill>
                <a:latin typeface="Franklin Gothic Medium" charset="0"/>
                <a:ea typeface="Franklin Gothic Medium" charset="0"/>
                <a:cs typeface="Franklin Gothic Medium" charset="0"/>
              </a:rPr>
              <a:t>Steering Committee Meetings</a:t>
            </a:r>
          </a:p>
          <a:p>
            <a:pPr>
              <a:spcAft>
                <a:spcPts val="2000"/>
              </a:spcAft>
            </a:pPr>
            <a:r>
              <a:rPr lang="en-US" sz="2000" dirty="0" smtClean="0">
                <a:solidFill>
                  <a:srgbClr val="514F5D"/>
                </a:solidFill>
                <a:latin typeface="Franklin Gothic Medium" charset="0"/>
                <a:ea typeface="Franklin Gothic Medium" charset="0"/>
                <a:cs typeface="Franklin Gothic Medium" charset="0"/>
              </a:rPr>
              <a:t>Grafton Conference with Stakeholders </a:t>
            </a:r>
          </a:p>
          <a:p>
            <a:pPr>
              <a:spcAft>
                <a:spcPts val="2000"/>
              </a:spcAft>
            </a:pPr>
            <a:r>
              <a:rPr lang="en-US" sz="2000" dirty="0">
                <a:solidFill>
                  <a:srgbClr val="514F5D"/>
                </a:solidFill>
                <a:latin typeface="Franklin Gothic Medium" charset="0"/>
                <a:ea typeface="Franklin Gothic Medium" charset="0"/>
                <a:cs typeface="Franklin Gothic Medium" charset="0"/>
              </a:rPr>
              <a:t>F</a:t>
            </a:r>
            <a:r>
              <a:rPr lang="en-US" sz="2000" dirty="0" smtClean="0">
                <a:solidFill>
                  <a:srgbClr val="514F5D"/>
                </a:solidFill>
                <a:latin typeface="Franklin Gothic Medium" charset="0"/>
                <a:ea typeface="Franklin Gothic Medium" charset="0"/>
                <a:cs typeface="Franklin Gothic Medium" charset="0"/>
              </a:rPr>
              <a:t>our Primary Objectives</a:t>
            </a:r>
            <a:endParaRPr lang="en-US" sz="2000" dirty="0">
              <a:solidFill>
                <a:srgbClr val="514F5D"/>
              </a:solidFill>
              <a:latin typeface="Franklin Gothic Medium" charset="0"/>
              <a:ea typeface="Franklin Gothic Medium" charset="0"/>
              <a:cs typeface="Franklin Gothic Medium" charset="0"/>
            </a:endParaRPr>
          </a:p>
          <a:p>
            <a:pPr>
              <a:spcAft>
                <a:spcPts val="2000"/>
              </a:spcAft>
            </a:pPr>
            <a:r>
              <a:rPr lang="en-US" sz="2000" dirty="0" smtClean="0">
                <a:solidFill>
                  <a:srgbClr val="514F5D"/>
                </a:solidFill>
                <a:latin typeface="Franklin Gothic Medium" charset="0"/>
                <a:ea typeface="Franklin Gothic Medium" charset="0"/>
                <a:cs typeface="Franklin Gothic Medium" charset="0"/>
              </a:rPr>
              <a:t>Public Forums </a:t>
            </a:r>
            <a:endParaRPr lang="en-US" sz="2000" dirty="0">
              <a:solidFill>
                <a:srgbClr val="514F5D"/>
              </a:solidFill>
              <a:latin typeface="Franklin Gothic Medium" charset="0"/>
              <a:ea typeface="Franklin Gothic Medium" charset="0"/>
              <a:cs typeface="Franklin Gothic Medium" charset="0"/>
            </a:endParaRPr>
          </a:p>
          <a:p>
            <a:pPr>
              <a:spcAft>
                <a:spcPts val="2000"/>
              </a:spcAft>
            </a:pPr>
            <a:r>
              <a:rPr lang="en-US" sz="2000" dirty="0" smtClean="0">
                <a:solidFill>
                  <a:srgbClr val="514F5D"/>
                </a:solidFill>
                <a:latin typeface="Franklin Gothic Medium" charset="0"/>
                <a:ea typeface="Franklin Gothic Medium" charset="0"/>
                <a:cs typeface="Franklin Gothic Medium" charset="0"/>
              </a:rPr>
              <a:t>Online Survey and Input </a:t>
            </a:r>
          </a:p>
          <a:p>
            <a:pPr>
              <a:spcAft>
                <a:spcPts val="2000"/>
              </a:spcAft>
            </a:pPr>
            <a:r>
              <a:rPr lang="en-US" sz="2000" dirty="0" smtClean="0">
                <a:solidFill>
                  <a:srgbClr val="514F5D"/>
                </a:solidFill>
                <a:latin typeface="Franklin Gothic Medium" charset="0"/>
                <a:ea typeface="Franklin Gothic Medium" charset="0"/>
                <a:cs typeface="Franklin Gothic Medium" charset="0"/>
              </a:rPr>
              <a:t>Reviewing and Analyzing Feedback </a:t>
            </a:r>
            <a:endParaRPr lang="en-US" sz="2000" dirty="0">
              <a:solidFill>
                <a:srgbClr val="514F5D"/>
              </a:solidFill>
              <a:latin typeface="Franklin Gothic Medium" charset="0"/>
              <a:ea typeface="Franklin Gothic Medium" charset="0"/>
              <a:cs typeface="Franklin Gothic Medium" charset="0"/>
            </a:endParaRPr>
          </a:p>
          <a:p>
            <a:pPr>
              <a:spcAft>
                <a:spcPts val="2000"/>
              </a:spcAft>
            </a:pPr>
            <a:r>
              <a:rPr lang="en-US" sz="2000" dirty="0" smtClean="0">
                <a:solidFill>
                  <a:srgbClr val="514F5D"/>
                </a:solidFill>
                <a:latin typeface="Franklin Gothic Medium" charset="0"/>
                <a:ea typeface="Franklin Gothic Medium" charset="0"/>
                <a:cs typeface="Franklin Gothic Medium" charset="0"/>
              </a:rPr>
              <a:t>Recommendations to the Governor </a:t>
            </a:r>
            <a:endParaRPr lang="en-US" sz="2000" dirty="0">
              <a:solidFill>
                <a:srgbClr val="514F5D"/>
              </a:solidFill>
              <a:latin typeface="Franklin Gothic Medium" charset="0"/>
              <a:ea typeface="Franklin Gothic Medium" charset="0"/>
              <a:cs typeface="Franklin Gothic Medium" charset="0"/>
            </a:endParaRPr>
          </a:p>
        </p:txBody>
      </p:sp>
      <p:pic>
        <p:nvPicPr>
          <p:cNvPr id="4" name="Picture 3" descr="A group of people standing in a field&#10;&#10;Description generated with very high confidence">
            <a:extLst>
              <a:ext uri="{FF2B5EF4-FFF2-40B4-BE49-F238E27FC236}">
                <a16:creationId xmlns:a16="http://schemas.microsoft.com/office/drawing/2014/main" id="{24503DC4-E290-44B7-A924-F12D67746B7C}"/>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a:stretch/>
        </p:blipFill>
        <p:spPr>
          <a:xfrm>
            <a:off x="5796366" y="1069383"/>
            <a:ext cx="5284922" cy="3812583"/>
          </a:xfrm>
          <a:prstGeom prst="rect">
            <a:avLst/>
          </a:prstGeom>
        </p:spPr>
      </p:pic>
    </p:spTree>
    <p:extLst>
      <p:ext uri="{BB962C8B-B14F-4D97-AF65-F5344CB8AC3E}">
        <p14:creationId xmlns:p14="http://schemas.microsoft.com/office/powerpoint/2010/main" val="1768524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A644599-BCB9-4C10-964E-4443A69128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F28628EF-D647-4AC4-BE3E-BD5BA5C84102}"/>
              </a:ext>
            </a:extLst>
          </p:cNvPr>
          <p:cNvSpPr txBox="1"/>
          <p:nvPr/>
        </p:nvSpPr>
        <p:spPr>
          <a:xfrm>
            <a:off x="738447" y="689957"/>
            <a:ext cx="10715105" cy="5673348"/>
          </a:xfrm>
          <a:prstGeom prst="rect">
            <a:avLst/>
          </a:prstGeom>
          <a:noFill/>
        </p:spPr>
        <p:txBody>
          <a:bodyPr wrap="square" rtlCol="0">
            <a:spAutoFit/>
          </a:bodyPr>
          <a:lstStyle/>
          <a:p>
            <a:pPr>
              <a:spcAft>
                <a:spcPts val="2000"/>
              </a:spcAft>
            </a:pPr>
            <a:r>
              <a:rPr lang="en-US" sz="5000" dirty="0" smtClean="0">
                <a:solidFill>
                  <a:srgbClr val="514F5D"/>
                </a:solidFill>
                <a:latin typeface="Franklin Gothic Medium Cond" panose="020B0606030402020204" pitchFamily="34" charset="0"/>
              </a:rPr>
              <a:t>Four Primary Objectives</a:t>
            </a:r>
          </a:p>
          <a:p>
            <a:pPr marL="571500" indent="-571500">
              <a:buFont typeface="Arial" charset="0"/>
              <a:buChar char="•"/>
            </a:pPr>
            <a:r>
              <a:rPr lang="en-US" sz="3200" dirty="0">
                <a:solidFill>
                  <a:srgbClr val="514F5D"/>
                </a:solidFill>
                <a:latin typeface="Franklin Gothic Medium" charset="0"/>
                <a:ea typeface="Franklin Gothic Medium" charset="0"/>
                <a:cs typeface="Franklin Gothic Medium" charset="0"/>
              </a:rPr>
              <a:t>Promote business opportunities.</a:t>
            </a:r>
          </a:p>
          <a:p>
            <a:pPr marL="571500" indent="-571500">
              <a:buFont typeface="Arial" charset="0"/>
              <a:buChar char="•"/>
            </a:pPr>
            <a:r>
              <a:rPr lang="en-US" sz="3200" dirty="0">
                <a:solidFill>
                  <a:srgbClr val="514F5D"/>
                </a:solidFill>
                <a:latin typeface="Franklin Gothic Medium" charset="0"/>
                <a:ea typeface="Franklin Gothic Medium" charset="0"/>
                <a:cs typeface="Franklin Gothic Medium" charset="0"/>
              </a:rPr>
              <a:t>Increase participation </a:t>
            </a:r>
            <a:r>
              <a:rPr lang="en-US" sz="3200" dirty="0" smtClean="0">
                <a:solidFill>
                  <a:srgbClr val="514F5D"/>
                </a:solidFill>
                <a:latin typeface="Franklin Gothic Medium" charset="0"/>
                <a:ea typeface="Franklin Gothic Medium" charset="0"/>
                <a:cs typeface="Franklin Gothic Medium" charset="0"/>
              </a:rPr>
              <a:t>opportunities.</a:t>
            </a:r>
            <a:endParaRPr lang="en-US" sz="3200" dirty="0">
              <a:solidFill>
                <a:srgbClr val="514F5D"/>
              </a:solidFill>
              <a:latin typeface="Franklin Gothic Medium" charset="0"/>
              <a:ea typeface="Franklin Gothic Medium" charset="0"/>
              <a:cs typeface="Franklin Gothic Medium" charset="0"/>
            </a:endParaRPr>
          </a:p>
          <a:p>
            <a:pPr marL="571500" indent="-571500">
              <a:buFont typeface="Arial" charset="0"/>
              <a:buChar char="•"/>
            </a:pPr>
            <a:r>
              <a:rPr lang="en-US" sz="3200" dirty="0">
                <a:solidFill>
                  <a:srgbClr val="514F5D"/>
                </a:solidFill>
                <a:latin typeface="Franklin Gothic Medium" charset="0"/>
                <a:ea typeface="Franklin Gothic Medium" charset="0"/>
                <a:cs typeface="Franklin Gothic Medium" charset="0"/>
              </a:rPr>
              <a:t>Strengthen the quality and extent of our recreational resources.</a:t>
            </a:r>
          </a:p>
          <a:p>
            <a:pPr marL="571500" indent="-571500">
              <a:buFont typeface="Arial" charset="0"/>
              <a:buChar char="•"/>
            </a:pPr>
            <a:r>
              <a:rPr lang="en-US" sz="3200" dirty="0">
                <a:solidFill>
                  <a:srgbClr val="514F5D"/>
                </a:solidFill>
                <a:latin typeface="Franklin Gothic Medium" charset="0"/>
                <a:ea typeface="Franklin Gothic Medium" charset="0"/>
                <a:cs typeface="Franklin Gothic Medium" charset="0"/>
              </a:rPr>
              <a:t>Strengthen the stewardship of our recreational resources.</a:t>
            </a:r>
          </a:p>
          <a:p>
            <a:r>
              <a:rPr lang="en-US" sz="5400" dirty="0"/>
              <a:t/>
            </a:r>
            <a:br>
              <a:rPr lang="en-US" sz="5400" dirty="0"/>
            </a:br>
            <a:r>
              <a:rPr lang="en-US" sz="5000" dirty="0" smtClean="0">
                <a:solidFill>
                  <a:srgbClr val="514F5D"/>
                </a:solidFill>
                <a:latin typeface="Franklin Gothic Medium Cond" panose="020B0606030402020204" pitchFamily="34" charset="0"/>
              </a:rPr>
              <a:t> </a:t>
            </a:r>
            <a:endParaRPr lang="en-US" sz="2000" dirty="0">
              <a:solidFill>
                <a:srgbClr val="514F5D"/>
              </a:solidFill>
              <a:latin typeface="Franklin Gothic Book" panose="020B0503020102020204" pitchFamily="34" charset="0"/>
            </a:endParaRPr>
          </a:p>
        </p:txBody>
      </p:sp>
    </p:spTree>
    <p:extLst>
      <p:ext uri="{BB962C8B-B14F-4D97-AF65-F5344CB8AC3E}">
        <p14:creationId xmlns:p14="http://schemas.microsoft.com/office/powerpoint/2010/main" val="1748936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A644599-BCB9-4C10-964E-4443A69128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507"/>
            <a:ext cx="12192000" cy="6858000"/>
          </a:xfrm>
          <a:prstGeom prst="rect">
            <a:avLst/>
          </a:prstGeom>
        </p:spPr>
      </p:pic>
      <p:sp>
        <p:nvSpPr>
          <p:cNvPr id="3" name="Title 2"/>
          <p:cNvSpPr>
            <a:spLocks noGrp="1"/>
          </p:cNvSpPr>
          <p:nvPr>
            <p:ph type="title"/>
          </p:nvPr>
        </p:nvSpPr>
        <p:spPr>
          <a:xfrm>
            <a:off x="503582" y="1"/>
            <a:ext cx="7602032" cy="976392"/>
          </a:xfrm>
        </p:spPr>
        <p:txBody>
          <a:bodyPr>
            <a:normAutofit fontScale="90000"/>
          </a:bodyPr>
          <a:lstStyle/>
          <a:p>
            <a:pPr>
              <a:spcAft>
                <a:spcPts val="2000"/>
              </a:spcAft>
            </a:pPr>
            <a:r>
              <a:rPr lang="en-US" sz="5300" dirty="0" smtClean="0">
                <a:solidFill>
                  <a:srgbClr val="514F5D"/>
                </a:solidFill>
                <a:latin typeface="Franklin Gothic Medium Cond" panose="020B0606030402020204" pitchFamily="34" charset="0"/>
              </a:rPr>
              <a:t/>
            </a:r>
            <a:br>
              <a:rPr lang="en-US" sz="5300" dirty="0" smtClean="0">
                <a:solidFill>
                  <a:srgbClr val="514F5D"/>
                </a:solidFill>
                <a:latin typeface="Franklin Gothic Medium Cond" panose="020B0606030402020204" pitchFamily="34" charset="0"/>
              </a:rPr>
            </a:br>
            <a:r>
              <a:rPr lang="en-US" sz="5300" dirty="0" smtClean="0">
                <a:solidFill>
                  <a:srgbClr val="514F5D"/>
                </a:solidFill>
                <a:latin typeface="Franklin Gothic Medium Cond" panose="020B0606030402020204" pitchFamily="34" charset="0"/>
              </a:rPr>
              <a:t/>
            </a:r>
            <a:br>
              <a:rPr lang="en-US" sz="5300" dirty="0" smtClean="0">
                <a:solidFill>
                  <a:srgbClr val="514F5D"/>
                </a:solidFill>
                <a:latin typeface="Franklin Gothic Medium Cond" panose="020B0606030402020204" pitchFamily="34" charset="0"/>
              </a:rPr>
            </a:br>
            <a:r>
              <a:rPr lang="en-US" sz="5300" dirty="0" smtClean="0">
                <a:solidFill>
                  <a:srgbClr val="514F5D"/>
                </a:solidFill>
                <a:latin typeface="Franklin Gothic Medium Cond" panose="020B0606030402020204" pitchFamily="34" charset="0"/>
              </a:rPr>
              <a:t>Economic Impact: ACCD</a:t>
            </a:r>
            <a:r>
              <a:rPr lang="en-US" sz="3600" dirty="0" smtClean="0">
                <a:solidFill>
                  <a:srgbClr val="514F5D"/>
                </a:solidFill>
                <a:latin typeface="Franklin Gothic Medium Cond" panose="020B0606030402020204" pitchFamily="34" charset="0"/>
              </a:rPr>
              <a:t/>
            </a:r>
            <a:br>
              <a:rPr lang="en-US" sz="3600" dirty="0" smtClean="0">
                <a:solidFill>
                  <a:srgbClr val="514F5D"/>
                </a:solidFill>
                <a:latin typeface="Franklin Gothic Medium Cond" panose="020B0606030402020204" pitchFamily="34" charset="0"/>
              </a:rPr>
            </a:br>
            <a:r>
              <a:rPr lang="en-US" sz="3600" dirty="0" smtClean="0">
                <a:solidFill>
                  <a:srgbClr val="514F5D"/>
                </a:solidFill>
                <a:latin typeface="Franklin Gothic Medium Cond" panose="020B0606030402020204" pitchFamily="34" charset="0"/>
              </a:rPr>
              <a:t/>
            </a:r>
            <a:br>
              <a:rPr lang="en-US" sz="3600" dirty="0" smtClean="0">
                <a:solidFill>
                  <a:srgbClr val="514F5D"/>
                </a:solidFill>
                <a:latin typeface="Franklin Gothic Medium Cond" panose="020B0606030402020204" pitchFamily="34" charset="0"/>
              </a:rPr>
            </a:br>
            <a:r>
              <a:rPr lang="en-US" sz="4800" dirty="0" smtClean="0">
                <a:solidFill>
                  <a:srgbClr val="514F5D"/>
                </a:solidFill>
                <a:latin typeface="Franklin Gothic Medium Cond" panose="020B0606030402020204" pitchFamily="34" charset="0"/>
              </a:rPr>
              <a:t> </a:t>
            </a:r>
            <a:endParaRPr lang="en-US" sz="3100" dirty="0">
              <a:solidFill>
                <a:srgbClr val="514F5D"/>
              </a:solidFill>
              <a:latin typeface="Franklin Gothic Medium Cond" panose="020B0606030402020204" pitchFamily="34" charset="0"/>
            </a:endParaRPr>
          </a:p>
        </p:txBody>
      </p:sp>
      <p:sp>
        <p:nvSpPr>
          <p:cNvPr id="5" name="Rectangle 4"/>
          <p:cNvSpPr/>
          <p:nvPr/>
        </p:nvSpPr>
        <p:spPr>
          <a:xfrm>
            <a:off x="503582" y="1007899"/>
            <a:ext cx="5377912" cy="3539430"/>
          </a:xfrm>
          <a:prstGeom prst="rect">
            <a:avLst/>
          </a:prstGeom>
        </p:spPr>
        <p:txBody>
          <a:bodyPr wrap="square">
            <a:spAutoFit/>
          </a:bodyPr>
          <a:lstStyle/>
          <a:p>
            <a:r>
              <a:rPr lang="en-US" sz="3200" dirty="0" smtClean="0">
                <a:solidFill>
                  <a:srgbClr val="514F5D"/>
                </a:solidFill>
                <a:latin typeface="Franklin Gothic Medium Cond" panose="020B0606030402020204" pitchFamily="34" charset="0"/>
              </a:rPr>
              <a:t>ACCD Benchmark Data: </a:t>
            </a:r>
          </a:p>
          <a:p>
            <a:r>
              <a:rPr lang="en-US" sz="3200" dirty="0" smtClean="0">
                <a:solidFill>
                  <a:srgbClr val="514F5D"/>
                </a:solidFill>
                <a:latin typeface="Franklin Gothic Medium Cond" panose="020B0606030402020204" pitchFamily="34" charset="0"/>
              </a:rPr>
              <a:t>$2B </a:t>
            </a:r>
            <a:r>
              <a:rPr lang="en-US" sz="3200" dirty="0">
                <a:solidFill>
                  <a:srgbClr val="514F5D"/>
                </a:solidFill>
                <a:latin typeface="Franklin Gothic Medium Cond" panose="020B0606030402020204" pitchFamily="34" charset="0"/>
              </a:rPr>
              <a:t>economic impact</a:t>
            </a:r>
            <a:br>
              <a:rPr lang="en-US" sz="3200" dirty="0">
                <a:solidFill>
                  <a:srgbClr val="514F5D"/>
                </a:solidFill>
                <a:latin typeface="Franklin Gothic Medium Cond" panose="020B0606030402020204" pitchFamily="34" charset="0"/>
              </a:rPr>
            </a:br>
            <a:r>
              <a:rPr lang="en-US" sz="3200" dirty="0">
                <a:solidFill>
                  <a:srgbClr val="514F5D"/>
                </a:solidFill>
                <a:latin typeface="Franklin Gothic Medium Cond" panose="020B0606030402020204" pitchFamily="34" charset="0"/>
              </a:rPr>
              <a:t>Outdoor rec attracts visitors</a:t>
            </a:r>
            <a:br>
              <a:rPr lang="en-US" sz="3200" dirty="0">
                <a:solidFill>
                  <a:srgbClr val="514F5D"/>
                </a:solidFill>
                <a:latin typeface="Franklin Gothic Medium Cond" panose="020B0606030402020204" pitchFamily="34" charset="0"/>
              </a:rPr>
            </a:br>
            <a:r>
              <a:rPr lang="en-US" sz="3200" dirty="0">
                <a:solidFill>
                  <a:srgbClr val="514F5D"/>
                </a:solidFill>
                <a:latin typeface="Franklin Gothic Medium Cond" panose="020B0606030402020204" pitchFamily="34" charset="0"/>
              </a:rPr>
              <a:t>Outdoor rec attracts second homeowners</a:t>
            </a:r>
            <a:br>
              <a:rPr lang="en-US" sz="3200" dirty="0">
                <a:solidFill>
                  <a:srgbClr val="514F5D"/>
                </a:solidFill>
                <a:latin typeface="Franklin Gothic Medium Cond" panose="020B0606030402020204" pitchFamily="34" charset="0"/>
              </a:rPr>
            </a:br>
            <a:r>
              <a:rPr lang="en-US" sz="3200" dirty="0">
                <a:solidFill>
                  <a:srgbClr val="514F5D"/>
                </a:solidFill>
                <a:latin typeface="Franklin Gothic Medium Cond" panose="020B0606030402020204" pitchFamily="34" charset="0"/>
              </a:rPr>
              <a:t>One-third of Vermonters travel instate to recreate</a:t>
            </a:r>
            <a:endParaRPr lang="en-US" sz="3200" dirty="0"/>
          </a:p>
        </p:txBody>
      </p:sp>
      <p:sp>
        <p:nvSpPr>
          <p:cNvPr id="7" name="Content Placeholder 6"/>
          <p:cNvSpPr>
            <a:spLocks noGrp="1"/>
          </p:cNvSpPr>
          <p:nvPr>
            <p:ph idx="1"/>
          </p:nvPr>
        </p:nvSpPr>
        <p:spPr>
          <a:xfrm>
            <a:off x="503582" y="1007899"/>
            <a:ext cx="10515600" cy="5169064"/>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091954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A644599-BCB9-4C10-964E-4443A69128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507"/>
            <a:ext cx="12192000" cy="6858000"/>
          </a:xfrm>
          <a:prstGeom prst="rect">
            <a:avLst/>
          </a:prstGeom>
        </p:spPr>
      </p:pic>
      <p:sp>
        <p:nvSpPr>
          <p:cNvPr id="3" name="Title 2"/>
          <p:cNvSpPr>
            <a:spLocks noGrp="1"/>
          </p:cNvSpPr>
          <p:nvPr>
            <p:ph type="title"/>
          </p:nvPr>
        </p:nvSpPr>
        <p:spPr>
          <a:xfrm>
            <a:off x="503582" y="1"/>
            <a:ext cx="7602032" cy="976392"/>
          </a:xfrm>
        </p:spPr>
        <p:txBody>
          <a:bodyPr>
            <a:normAutofit fontScale="90000"/>
          </a:bodyPr>
          <a:lstStyle/>
          <a:p>
            <a:pPr>
              <a:spcAft>
                <a:spcPts val="2000"/>
              </a:spcAft>
            </a:pPr>
            <a:r>
              <a:rPr lang="en-US" sz="5300" dirty="0" smtClean="0">
                <a:solidFill>
                  <a:srgbClr val="514F5D"/>
                </a:solidFill>
                <a:latin typeface="Franklin Gothic Medium Cond" panose="020B0606030402020204" pitchFamily="34" charset="0"/>
              </a:rPr>
              <a:t/>
            </a:r>
            <a:br>
              <a:rPr lang="en-US" sz="5300" dirty="0" smtClean="0">
                <a:solidFill>
                  <a:srgbClr val="514F5D"/>
                </a:solidFill>
                <a:latin typeface="Franklin Gothic Medium Cond" panose="020B0606030402020204" pitchFamily="34" charset="0"/>
              </a:rPr>
            </a:br>
            <a:r>
              <a:rPr lang="en-US" sz="5300" dirty="0" smtClean="0">
                <a:solidFill>
                  <a:srgbClr val="514F5D"/>
                </a:solidFill>
                <a:latin typeface="Franklin Gothic Medium Cond" panose="020B0606030402020204" pitchFamily="34" charset="0"/>
              </a:rPr>
              <a:t/>
            </a:r>
            <a:br>
              <a:rPr lang="en-US" sz="5300" dirty="0" smtClean="0">
                <a:solidFill>
                  <a:srgbClr val="514F5D"/>
                </a:solidFill>
                <a:latin typeface="Franklin Gothic Medium Cond" panose="020B0606030402020204" pitchFamily="34" charset="0"/>
              </a:rPr>
            </a:br>
            <a:r>
              <a:rPr lang="en-US" sz="5300" dirty="0" smtClean="0">
                <a:solidFill>
                  <a:srgbClr val="514F5D"/>
                </a:solidFill>
                <a:latin typeface="Franklin Gothic Medium Cond" panose="020B0606030402020204" pitchFamily="34" charset="0"/>
              </a:rPr>
              <a:t>Economic Impact: ACCD</a:t>
            </a:r>
            <a:r>
              <a:rPr lang="en-US" sz="3600" dirty="0" smtClean="0">
                <a:solidFill>
                  <a:srgbClr val="514F5D"/>
                </a:solidFill>
                <a:latin typeface="Franklin Gothic Medium Cond" panose="020B0606030402020204" pitchFamily="34" charset="0"/>
              </a:rPr>
              <a:t/>
            </a:r>
            <a:br>
              <a:rPr lang="en-US" sz="3600" dirty="0" smtClean="0">
                <a:solidFill>
                  <a:srgbClr val="514F5D"/>
                </a:solidFill>
                <a:latin typeface="Franklin Gothic Medium Cond" panose="020B0606030402020204" pitchFamily="34" charset="0"/>
              </a:rPr>
            </a:br>
            <a:r>
              <a:rPr lang="en-US" sz="3600" dirty="0" smtClean="0">
                <a:solidFill>
                  <a:srgbClr val="514F5D"/>
                </a:solidFill>
                <a:latin typeface="Franklin Gothic Medium Cond" panose="020B0606030402020204" pitchFamily="34" charset="0"/>
              </a:rPr>
              <a:t/>
            </a:r>
            <a:br>
              <a:rPr lang="en-US" sz="3600" dirty="0" smtClean="0">
                <a:solidFill>
                  <a:srgbClr val="514F5D"/>
                </a:solidFill>
                <a:latin typeface="Franklin Gothic Medium Cond" panose="020B0606030402020204" pitchFamily="34" charset="0"/>
              </a:rPr>
            </a:br>
            <a:r>
              <a:rPr lang="en-US" sz="4800" dirty="0" smtClean="0">
                <a:solidFill>
                  <a:srgbClr val="514F5D"/>
                </a:solidFill>
                <a:latin typeface="Franklin Gothic Medium Cond" panose="020B0606030402020204" pitchFamily="34" charset="0"/>
              </a:rPr>
              <a:t> </a:t>
            </a:r>
            <a:endParaRPr lang="en-US" sz="3100" dirty="0">
              <a:solidFill>
                <a:srgbClr val="514F5D"/>
              </a:solidFill>
              <a:latin typeface="Franklin Gothic Medium Cond" panose="020B0606030402020204" pitchFamily="34" charset="0"/>
            </a:endParaRPr>
          </a:p>
        </p:txBody>
      </p:sp>
      <p:sp>
        <p:nvSpPr>
          <p:cNvPr id="5" name="Rectangle 4"/>
          <p:cNvSpPr/>
          <p:nvPr/>
        </p:nvSpPr>
        <p:spPr>
          <a:xfrm>
            <a:off x="503582" y="1007899"/>
            <a:ext cx="5377912" cy="3539430"/>
          </a:xfrm>
          <a:prstGeom prst="rect">
            <a:avLst/>
          </a:prstGeom>
        </p:spPr>
        <p:txBody>
          <a:bodyPr wrap="square">
            <a:spAutoFit/>
          </a:bodyPr>
          <a:lstStyle/>
          <a:p>
            <a:r>
              <a:rPr lang="en-US" sz="3200" dirty="0" smtClean="0">
                <a:solidFill>
                  <a:srgbClr val="514F5D"/>
                </a:solidFill>
                <a:latin typeface="Franklin Gothic Medium Cond" panose="020B0606030402020204" pitchFamily="34" charset="0"/>
              </a:rPr>
              <a:t>ACCD Benchmark Data: </a:t>
            </a:r>
          </a:p>
          <a:p>
            <a:r>
              <a:rPr lang="en-US" sz="3200" dirty="0" smtClean="0">
                <a:solidFill>
                  <a:srgbClr val="514F5D"/>
                </a:solidFill>
                <a:latin typeface="Franklin Gothic Medium Cond" panose="020B0606030402020204" pitchFamily="34" charset="0"/>
              </a:rPr>
              <a:t>$2B </a:t>
            </a:r>
            <a:r>
              <a:rPr lang="en-US" sz="3200" dirty="0">
                <a:solidFill>
                  <a:srgbClr val="514F5D"/>
                </a:solidFill>
                <a:latin typeface="Franklin Gothic Medium Cond" panose="020B0606030402020204" pitchFamily="34" charset="0"/>
              </a:rPr>
              <a:t>economic impact</a:t>
            </a:r>
            <a:br>
              <a:rPr lang="en-US" sz="3200" dirty="0">
                <a:solidFill>
                  <a:srgbClr val="514F5D"/>
                </a:solidFill>
                <a:latin typeface="Franklin Gothic Medium Cond" panose="020B0606030402020204" pitchFamily="34" charset="0"/>
              </a:rPr>
            </a:br>
            <a:r>
              <a:rPr lang="en-US" sz="3200" dirty="0">
                <a:solidFill>
                  <a:srgbClr val="514F5D"/>
                </a:solidFill>
                <a:latin typeface="Franklin Gothic Medium Cond" panose="020B0606030402020204" pitchFamily="34" charset="0"/>
              </a:rPr>
              <a:t>Outdoor rec attracts visitors</a:t>
            </a:r>
            <a:br>
              <a:rPr lang="en-US" sz="3200" dirty="0">
                <a:solidFill>
                  <a:srgbClr val="514F5D"/>
                </a:solidFill>
                <a:latin typeface="Franklin Gothic Medium Cond" panose="020B0606030402020204" pitchFamily="34" charset="0"/>
              </a:rPr>
            </a:br>
            <a:r>
              <a:rPr lang="en-US" sz="3200" dirty="0">
                <a:solidFill>
                  <a:srgbClr val="514F5D"/>
                </a:solidFill>
                <a:latin typeface="Franklin Gothic Medium Cond" panose="020B0606030402020204" pitchFamily="34" charset="0"/>
              </a:rPr>
              <a:t>Outdoor rec attracts second homeowners</a:t>
            </a:r>
            <a:br>
              <a:rPr lang="en-US" sz="3200" dirty="0">
                <a:solidFill>
                  <a:srgbClr val="514F5D"/>
                </a:solidFill>
                <a:latin typeface="Franklin Gothic Medium Cond" panose="020B0606030402020204" pitchFamily="34" charset="0"/>
              </a:rPr>
            </a:br>
            <a:r>
              <a:rPr lang="en-US" sz="3200" dirty="0">
                <a:solidFill>
                  <a:srgbClr val="514F5D"/>
                </a:solidFill>
                <a:latin typeface="Franklin Gothic Medium Cond" panose="020B0606030402020204" pitchFamily="34" charset="0"/>
              </a:rPr>
              <a:t>One-third of Vermonters travel instate to recreate</a:t>
            </a:r>
            <a:endParaRPr lang="en-US" sz="3200" dirty="0"/>
          </a:p>
        </p:txBody>
      </p:sp>
      <p:sp>
        <p:nvSpPr>
          <p:cNvPr id="7" name="Content Placeholder 6"/>
          <p:cNvSpPr>
            <a:spLocks noGrp="1"/>
          </p:cNvSpPr>
          <p:nvPr>
            <p:ph idx="1"/>
          </p:nvPr>
        </p:nvSpPr>
        <p:spPr>
          <a:xfrm>
            <a:off x="503582" y="1007899"/>
            <a:ext cx="10515600" cy="5169064"/>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44887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A644599-BCB9-4C10-964E-4443A69128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507"/>
            <a:ext cx="12192000" cy="6858000"/>
          </a:xfrm>
          <a:prstGeom prst="rect">
            <a:avLst/>
          </a:prstGeom>
        </p:spPr>
      </p:pic>
      <p:sp>
        <p:nvSpPr>
          <p:cNvPr id="3" name="Title 2"/>
          <p:cNvSpPr>
            <a:spLocks noGrp="1"/>
          </p:cNvSpPr>
          <p:nvPr>
            <p:ph type="title"/>
          </p:nvPr>
        </p:nvSpPr>
        <p:spPr>
          <a:xfrm>
            <a:off x="503582" y="1"/>
            <a:ext cx="4899690" cy="976392"/>
          </a:xfrm>
        </p:spPr>
        <p:txBody>
          <a:bodyPr>
            <a:normAutofit fontScale="90000"/>
          </a:bodyPr>
          <a:lstStyle/>
          <a:p>
            <a:pPr>
              <a:spcAft>
                <a:spcPts val="2000"/>
              </a:spcAft>
            </a:pPr>
            <a:r>
              <a:rPr lang="en-US" sz="5300" dirty="0" smtClean="0">
                <a:solidFill>
                  <a:srgbClr val="514F5D"/>
                </a:solidFill>
                <a:latin typeface="Franklin Gothic Medium Cond" panose="020B0606030402020204" pitchFamily="34" charset="0"/>
              </a:rPr>
              <a:t/>
            </a:r>
            <a:br>
              <a:rPr lang="en-US" sz="5300" dirty="0" smtClean="0">
                <a:solidFill>
                  <a:srgbClr val="514F5D"/>
                </a:solidFill>
                <a:latin typeface="Franklin Gothic Medium Cond" panose="020B0606030402020204" pitchFamily="34" charset="0"/>
              </a:rPr>
            </a:br>
            <a:r>
              <a:rPr lang="en-US" sz="5300" dirty="0" smtClean="0">
                <a:solidFill>
                  <a:srgbClr val="514F5D"/>
                </a:solidFill>
                <a:latin typeface="Franklin Gothic Medium Cond" panose="020B0606030402020204" pitchFamily="34" charset="0"/>
              </a:rPr>
              <a:t/>
            </a:r>
            <a:br>
              <a:rPr lang="en-US" sz="5300" dirty="0" smtClean="0">
                <a:solidFill>
                  <a:srgbClr val="514F5D"/>
                </a:solidFill>
                <a:latin typeface="Franklin Gothic Medium Cond" panose="020B0606030402020204" pitchFamily="34" charset="0"/>
              </a:rPr>
            </a:br>
            <a:r>
              <a:rPr lang="en-US" sz="5300" dirty="0" smtClean="0">
                <a:solidFill>
                  <a:srgbClr val="514F5D"/>
                </a:solidFill>
                <a:latin typeface="Franklin Gothic Medium Cond" panose="020B0606030402020204" pitchFamily="34" charset="0"/>
              </a:rPr>
              <a:t>Economic Impact</a:t>
            </a:r>
            <a:r>
              <a:rPr lang="en-US" sz="3600" dirty="0" smtClean="0">
                <a:solidFill>
                  <a:srgbClr val="514F5D"/>
                </a:solidFill>
                <a:latin typeface="Franklin Gothic Medium Cond" panose="020B0606030402020204" pitchFamily="34" charset="0"/>
              </a:rPr>
              <a:t/>
            </a:r>
            <a:br>
              <a:rPr lang="en-US" sz="3600" dirty="0" smtClean="0">
                <a:solidFill>
                  <a:srgbClr val="514F5D"/>
                </a:solidFill>
                <a:latin typeface="Franklin Gothic Medium Cond" panose="020B0606030402020204" pitchFamily="34" charset="0"/>
              </a:rPr>
            </a:br>
            <a:r>
              <a:rPr lang="en-US" sz="3600" dirty="0" smtClean="0">
                <a:solidFill>
                  <a:srgbClr val="514F5D"/>
                </a:solidFill>
                <a:latin typeface="Franklin Gothic Medium Cond" panose="020B0606030402020204" pitchFamily="34" charset="0"/>
              </a:rPr>
              <a:t/>
            </a:r>
            <a:br>
              <a:rPr lang="en-US" sz="3600" dirty="0" smtClean="0">
                <a:solidFill>
                  <a:srgbClr val="514F5D"/>
                </a:solidFill>
                <a:latin typeface="Franklin Gothic Medium Cond" panose="020B0606030402020204" pitchFamily="34" charset="0"/>
              </a:rPr>
            </a:br>
            <a:r>
              <a:rPr lang="en-US" sz="4800" dirty="0" smtClean="0">
                <a:solidFill>
                  <a:srgbClr val="514F5D"/>
                </a:solidFill>
                <a:latin typeface="Franklin Gothic Medium Cond" panose="020B0606030402020204" pitchFamily="34" charset="0"/>
              </a:rPr>
              <a:t> </a:t>
            </a:r>
            <a:endParaRPr lang="en-US" sz="3100" dirty="0">
              <a:solidFill>
                <a:srgbClr val="514F5D"/>
              </a:solidFill>
              <a:latin typeface="Franklin Gothic Medium Cond" panose="020B0606030402020204" pitchFamily="34" charset="0"/>
            </a:endParaRPr>
          </a:p>
        </p:txBody>
      </p:sp>
      <p:pic>
        <p:nvPicPr>
          <p:cNvPr id="6" name="Content Placeholder 5" descr="Screen Clipping"/>
          <p:cNvPicPr>
            <a:picLocks noGrp="1" noChangeAspect="1"/>
          </p:cNvPicPr>
          <p:nvPr>
            <p:ph idx="1"/>
          </p:nvPr>
        </p:nvPicPr>
        <p:blipFill rotWithShape="1">
          <a:blip r:embed="rId3"/>
          <a:srcRect r="17446" b="-2"/>
          <a:stretch/>
        </p:blipFill>
        <p:spPr>
          <a:xfrm>
            <a:off x="6688854" y="355897"/>
            <a:ext cx="4217564" cy="4971011"/>
          </a:xfrm>
          <a:prstGeom prst="rect">
            <a:avLst/>
          </a:prstGeom>
        </p:spPr>
      </p:pic>
      <p:sp>
        <p:nvSpPr>
          <p:cNvPr id="5" name="Rectangle 4"/>
          <p:cNvSpPr/>
          <p:nvPr/>
        </p:nvSpPr>
        <p:spPr>
          <a:xfrm>
            <a:off x="503582" y="1007899"/>
            <a:ext cx="5377912" cy="3539430"/>
          </a:xfrm>
          <a:prstGeom prst="rect">
            <a:avLst/>
          </a:prstGeom>
        </p:spPr>
        <p:txBody>
          <a:bodyPr wrap="square">
            <a:spAutoFit/>
          </a:bodyPr>
          <a:lstStyle/>
          <a:p>
            <a:r>
              <a:rPr lang="en-US" sz="3200" dirty="0" smtClean="0">
                <a:solidFill>
                  <a:srgbClr val="514F5D"/>
                </a:solidFill>
                <a:latin typeface="Franklin Gothic Medium Cond" panose="020B0606030402020204" pitchFamily="34" charset="0"/>
              </a:rPr>
              <a:t>Trails and Greenways Council: </a:t>
            </a:r>
          </a:p>
          <a:p>
            <a:r>
              <a:rPr lang="en-US" sz="3200" dirty="0" smtClean="0">
                <a:solidFill>
                  <a:srgbClr val="514F5D"/>
                </a:solidFill>
                <a:latin typeface="Franklin Gothic Medium Cond" panose="020B0606030402020204" pitchFamily="34" charset="0"/>
              </a:rPr>
              <a:t>$30M Economic Impact</a:t>
            </a:r>
          </a:p>
          <a:p>
            <a:r>
              <a:rPr lang="en-US" sz="3200" dirty="0" smtClean="0">
                <a:solidFill>
                  <a:srgbClr val="514F5D"/>
                </a:solidFill>
                <a:latin typeface="Franklin Gothic Medium Cond" panose="020B0606030402020204" pitchFamily="34" charset="0"/>
              </a:rPr>
              <a:t>$22M Sales</a:t>
            </a:r>
          </a:p>
          <a:p>
            <a:r>
              <a:rPr lang="en-US" sz="3200" dirty="0" smtClean="0">
                <a:solidFill>
                  <a:srgbClr val="514F5D"/>
                </a:solidFill>
                <a:latin typeface="Franklin Gothic Medium Cond" panose="020B0606030402020204" pitchFamily="34" charset="0"/>
              </a:rPr>
              <a:t>$2M Tax Revenues</a:t>
            </a:r>
          </a:p>
          <a:p>
            <a:r>
              <a:rPr lang="en-US" sz="3200" dirty="0" smtClean="0">
                <a:solidFill>
                  <a:srgbClr val="514F5D"/>
                </a:solidFill>
                <a:latin typeface="Franklin Gothic Medium Cond" panose="020B0606030402020204" pitchFamily="34" charset="0"/>
              </a:rPr>
              <a:t>410,000 Trail Users</a:t>
            </a:r>
          </a:p>
          <a:p>
            <a:r>
              <a:rPr lang="en-US" sz="3200" dirty="0" smtClean="0">
                <a:solidFill>
                  <a:srgbClr val="514F5D"/>
                </a:solidFill>
                <a:latin typeface="Franklin Gothic Medium Cond" panose="020B0606030402020204" pitchFamily="34" charset="0"/>
              </a:rPr>
              <a:t>365 Jobs</a:t>
            </a:r>
          </a:p>
          <a:p>
            <a:endParaRPr lang="en-US" sz="3200" dirty="0" smtClean="0">
              <a:solidFill>
                <a:srgbClr val="514F5D"/>
              </a:solidFill>
              <a:latin typeface="Franklin Gothic Medium Cond" panose="020B0606030402020204" pitchFamily="34" charset="0"/>
            </a:endParaRPr>
          </a:p>
        </p:txBody>
      </p:sp>
    </p:spTree>
    <p:extLst>
      <p:ext uri="{BB962C8B-B14F-4D97-AF65-F5344CB8AC3E}">
        <p14:creationId xmlns:p14="http://schemas.microsoft.com/office/powerpoint/2010/main" val="1765811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A644599-BCB9-4C10-964E-4443A69128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F28628EF-D647-4AC4-BE3E-BD5BA5C84102}"/>
              </a:ext>
            </a:extLst>
          </p:cNvPr>
          <p:cNvSpPr txBox="1"/>
          <p:nvPr/>
        </p:nvSpPr>
        <p:spPr>
          <a:xfrm>
            <a:off x="738447" y="689957"/>
            <a:ext cx="10715105" cy="4349909"/>
          </a:xfrm>
          <a:prstGeom prst="rect">
            <a:avLst/>
          </a:prstGeom>
          <a:noFill/>
        </p:spPr>
        <p:txBody>
          <a:bodyPr wrap="square" rtlCol="0">
            <a:spAutoFit/>
          </a:bodyPr>
          <a:lstStyle/>
          <a:p>
            <a:pPr>
              <a:spcAft>
                <a:spcPts val="2000"/>
              </a:spcAft>
            </a:pPr>
            <a:r>
              <a:rPr lang="en-US" sz="5000" dirty="0" smtClean="0">
                <a:solidFill>
                  <a:srgbClr val="514F5D"/>
                </a:solidFill>
                <a:latin typeface="Franklin Gothic Medium Cond" panose="020B0606030402020204" pitchFamily="34" charset="0"/>
              </a:rPr>
              <a:t>Economic Impact: OIA</a:t>
            </a:r>
            <a:endParaRPr lang="en-US" sz="2000" dirty="0">
              <a:solidFill>
                <a:srgbClr val="514F5D"/>
              </a:solidFill>
              <a:latin typeface="Franklin Gothic Book" panose="020B0503020102020204" pitchFamily="34" charset="0"/>
            </a:endParaRPr>
          </a:p>
          <a:p>
            <a:pPr>
              <a:spcAft>
                <a:spcPts val="2000"/>
              </a:spcAft>
            </a:pPr>
            <a:r>
              <a:rPr lang="en-US" sz="3200" dirty="0" smtClean="0">
                <a:solidFill>
                  <a:srgbClr val="514F5D"/>
                </a:solidFill>
                <a:latin typeface="Franklin Gothic Medium" charset="0"/>
                <a:ea typeface="Franklin Gothic Medium" charset="0"/>
                <a:cs typeface="Franklin Gothic Medium" charset="0"/>
              </a:rPr>
              <a:t>$5.5 Billion in Consumer Spending </a:t>
            </a:r>
          </a:p>
          <a:p>
            <a:pPr>
              <a:spcAft>
                <a:spcPts val="2000"/>
              </a:spcAft>
            </a:pPr>
            <a:r>
              <a:rPr lang="en-US" sz="3200" dirty="0" smtClean="0">
                <a:solidFill>
                  <a:srgbClr val="514F5D"/>
                </a:solidFill>
                <a:latin typeface="Franklin Gothic Medium" charset="0"/>
                <a:ea typeface="Franklin Gothic Medium" charset="0"/>
                <a:cs typeface="Franklin Gothic Medium" charset="0"/>
              </a:rPr>
              <a:t>72% of Vermonters Participate in Outdoor Recreation </a:t>
            </a:r>
          </a:p>
          <a:p>
            <a:pPr>
              <a:spcAft>
                <a:spcPts val="2000"/>
              </a:spcAft>
            </a:pPr>
            <a:r>
              <a:rPr lang="en-US" sz="3200" dirty="0" smtClean="0">
                <a:solidFill>
                  <a:srgbClr val="514F5D"/>
                </a:solidFill>
                <a:latin typeface="Franklin Gothic Medium" charset="0"/>
                <a:ea typeface="Franklin Gothic Medium" charset="0"/>
                <a:cs typeface="Franklin Gothic Medium" charset="0"/>
              </a:rPr>
              <a:t>51,000 Jobs</a:t>
            </a:r>
            <a:endParaRPr lang="en-US" sz="3200" dirty="0">
              <a:solidFill>
                <a:srgbClr val="514F5D"/>
              </a:solidFill>
              <a:latin typeface="Franklin Gothic Medium" charset="0"/>
              <a:ea typeface="Franklin Gothic Medium" charset="0"/>
              <a:cs typeface="Franklin Gothic Medium" charset="0"/>
            </a:endParaRPr>
          </a:p>
          <a:p>
            <a:pPr>
              <a:spcAft>
                <a:spcPts val="2000"/>
              </a:spcAft>
            </a:pPr>
            <a:r>
              <a:rPr lang="en-US" sz="3200" dirty="0" smtClean="0">
                <a:solidFill>
                  <a:srgbClr val="514F5D"/>
                </a:solidFill>
                <a:latin typeface="Franklin Gothic Medium" charset="0"/>
                <a:ea typeface="Franklin Gothic Medium" charset="0"/>
                <a:cs typeface="Franklin Gothic Medium" charset="0"/>
                <a:hlinkClick r:id="rId3"/>
              </a:rPr>
              <a:t>https</a:t>
            </a:r>
            <a:r>
              <a:rPr lang="en-US" sz="3200" dirty="0">
                <a:solidFill>
                  <a:srgbClr val="514F5D"/>
                </a:solidFill>
                <a:latin typeface="Franklin Gothic Medium" charset="0"/>
                <a:ea typeface="Franklin Gothic Medium" charset="0"/>
                <a:cs typeface="Franklin Gothic Medium" charset="0"/>
                <a:hlinkClick r:id="rId3"/>
              </a:rPr>
              <a:t>://outdoorindustry.org/resource/vermont-outdoor-recreation-economy-report</a:t>
            </a:r>
            <a:r>
              <a:rPr lang="en-US" sz="3200" dirty="0" smtClean="0">
                <a:solidFill>
                  <a:srgbClr val="514F5D"/>
                </a:solidFill>
                <a:latin typeface="Franklin Gothic Medium" charset="0"/>
                <a:ea typeface="Franklin Gothic Medium" charset="0"/>
                <a:cs typeface="Franklin Gothic Medium" charset="0"/>
                <a:hlinkClick r:id="rId3"/>
              </a:rPr>
              <a:t>/</a:t>
            </a:r>
            <a:endParaRPr lang="en-US" sz="3200" dirty="0" smtClean="0">
              <a:solidFill>
                <a:srgbClr val="514F5D"/>
              </a:solidFill>
              <a:latin typeface="Franklin Gothic Medium" charset="0"/>
              <a:ea typeface="Franklin Gothic Medium" charset="0"/>
              <a:cs typeface="Franklin Gothic Medium" charset="0"/>
            </a:endParaRPr>
          </a:p>
        </p:txBody>
      </p:sp>
    </p:spTree>
    <p:extLst>
      <p:ext uri="{BB962C8B-B14F-4D97-AF65-F5344CB8AC3E}">
        <p14:creationId xmlns:p14="http://schemas.microsoft.com/office/powerpoint/2010/main" val="691269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A644599-BCB9-4C10-964E-4443A69128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9012"/>
            <a:ext cx="12192000" cy="7257011"/>
          </a:xfrm>
          <a:prstGeom prst="rect">
            <a:avLst/>
          </a:prstGeom>
        </p:spPr>
      </p:pic>
      <p:sp>
        <p:nvSpPr>
          <p:cNvPr id="2" name="TextBox 1">
            <a:extLst>
              <a:ext uri="{FF2B5EF4-FFF2-40B4-BE49-F238E27FC236}">
                <a16:creationId xmlns:a16="http://schemas.microsoft.com/office/drawing/2014/main" id="{F28628EF-D647-4AC4-BE3E-BD5BA5C84102}"/>
              </a:ext>
            </a:extLst>
          </p:cNvPr>
          <p:cNvSpPr txBox="1"/>
          <p:nvPr/>
        </p:nvSpPr>
        <p:spPr>
          <a:xfrm>
            <a:off x="738447" y="689957"/>
            <a:ext cx="4698077" cy="3908762"/>
          </a:xfrm>
          <a:prstGeom prst="rect">
            <a:avLst/>
          </a:prstGeom>
          <a:noFill/>
        </p:spPr>
        <p:txBody>
          <a:bodyPr wrap="square" rtlCol="0">
            <a:spAutoFit/>
          </a:bodyPr>
          <a:lstStyle/>
          <a:p>
            <a:r>
              <a:rPr lang="en-US" sz="4800" dirty="0" smtClean="0">
                <a:solidFill>
                  <a:srgbClr val="514F5D"/>
                </a:solidFill>
                <a:latin typeface="Franklin Gothic Medium" charset="0"/>
                <a:ea typeface="Franklin Gothic Medium" charset="0"/>
                <a:cs typeface="Franklin Gothic Medium" charset="0"/>
              </a:rPr>
              <a:t>State Resources</a:t>
            </a:r>
          </a:p>
          <a:p>
            <a:endParaRPr lang="en-US" dirty="0">
              <a:latin typeface="Franklin Gothic Medium" charset="0"/>
              <a:ea typeface="Franklin Gothic Medium" charset="0"/>
              <a:cs typeface="Franklin Gothic Medium" charset="0"/>
            </a:endParaRPr>
          </a:p>
          <a:p>
            <a:r>
              <a:rPr lang="en-US" dirty="0" smtClean="0">
                <a:solidFill>
                  <a:srgbClr val="514F5D"/>
                </a:solidFill>
                <a:latin typeface="Franklin Gothic Medium" charset="0"/>
                <a:ea typeface="Franklin Gothic Medium" charset="0"/>
                <a:cs typeface="Franklin Gothic Medium" charset="0"/>
              </a:rPr>
              <a:t>FPR</a:t>
            </a:r>
            <a:r>
              <a:rPr lang="en-US" dirty="0">
                <a:solidFill>
                  <a:srgbClr val="514F5D"/>
                </a:solidFill>
                <a:latin typeface="Franklin Gothic Medium" charset="0"/>
                <a:ea typeface="Franklin Gothic Medium" charset="0"/>
                <a:cs typeface="Franklin Gothic Medium" charset="0"/>
              </a:rPr>
              <a:t>: </a:t>
            </a:r>
            <a:r>
              <a:rPr lang="en-US" dirty="0">
                <a:solidFill>
                  <a:srgbClr val="514F5D"/>
                </a:solidFill>
                <a:latin typeface="Franklin Gothic Medium" charset="0"/>
                <a:ea typeface="Franklin Gothic Medium" charset="0"/>
                <a:cs typeface="Franklin Gothic Medium" charset="0"/>
                <a:hlinkClick r:id="rId3"/>
              </a:rPr>
              <a:t>http://</a:t>
            </a:r>
            <a:r>
              <a:rPr lang="en-US" dirty="0" smtClean="0">
                <a:solidFill>
                  <a:srgbClr val="514F5D"/>
                </a:solidFill>
                <a:latin typeface="Franklin Gothic Medium" charset="0"/>
                <a:ea typeface="Franklin Gothic Medium" charset="0"/>
                <a:cs typeface="Franklin Gothic Medium" charset="0"/>
                <a:hlinkClick r:id="rId3"/>
              </a:rPr>
              <a:t>fpr.vermont.gov/VOREC</a:t>
            </a:r>
            <a:endParaRPr lang="en-US" dirty="0" smtClean="0">
              <a:solidFill>
                <a:srgbClr val="514F5D"/>
              </a:solidFill>
              <a:latin typeface="Franklin Gothic Medium" charset="0"/>
              <a:ea typeface="Franklin Gothic Medium" charset="0"/>
              <a:cs typeface="Franklin Gothic Medium" charset="0"/>
            </a:endParaRPr>
          </a:p>
          <a:p>
            <a:endParaRPr lang="en-US" dirty="0" smtClean="0">
              <a:solidFill>
                <a:srgbClr val="514F5D"/>
              </a:solidFill>
              <a:latin typeface="Franklin Gothic Medium" charset="0"/>
              <a:ea typeface="Franklin Gothic Medium" charset="0"/>
              <a:cs typeface="Franklin Gothic Medium" charset="0"/>
            </a:endParaRPr>
          </a:p>
          <a:p>
            <a:r>
              <a:rPr lang="en-US" dirty="0" smtClean="0">
                <a:solidFill>
                  <a:srgbClr val="514F5D"/>
                </a:solidFill>
                <a:latin typeface="Franklin Gothic Medium" charset="0"/>
                <a:ea typeface="Franklin Gothic Medium" charset="0"/>
                <a:cs typeface="Franklin Gothic Medium" charset="0"/>
              </a:rPr>
              <a:t>VTDM: </a:t>
            </a:r>
            <a:r>
              <a:rPr lang="en-US" dirty="0" smtClean="0">
                <a:solidFill>
                  <a:srgbClr val="514F5D"/>
                </a:solidFill>
                <a:latin typeface="Franklin Gothic Medium" charset="0"/>
                <a:ea typeface="Franklin Gothic Medium" charset="0"/>
                <a:cs typeface="Franklin Gothic Medium" charset="0"/>
                <a:hlinkClick r:id="rId4"/>
              </a:rPr>
              <a:t>https</a:t>
            </a:r>
            <a:r>
              <a:rPr lang="en-US" dirty="0">
                <a:solidFill>
                  <a:srgbClr val="514F5D"/>
                </a:solidFill>
                <a:latin typeface="Franklin Gothic Medium" charset="0"/>
                <a:ea typeface="Franklin Gothic Medium" charset="0"/>
                <a:cs typeface="Franklin Gothic Medium" charset="0"/>
                <a:hlinkClick r:id="rId4"/>
              </a:rPr>
              <a:t>://www.vermontvacation.com/things-to-do/recreation</a:t>
            </a:r>
            <a:r>
              <a:rPr lang="en-US" dirty="0">
                <a:solidFill>
                  <a:srgbClr val="514F5D"/>
                </a:solidFill>
                <a:latin typeface="Franklin Gothic Medium" charset="0"/>
                <a:ea typeface="Franklin Gothic Medium" charset="0"/>
                <a:cs typeface="Franklin Gothic Medium" charset="0"/>
              </a:rPr>
              <a:t> </a:t>
            </a:r>
          </a:p>
          <a:p>
            <a:endParaRPr lang="en-US" dirty="0" smtClean="0">
              <a:solidFill>
                <a:srgbClr val="514F5D"/>
              </a:solidFill>
              <a:latin typeface="Franklin Gothic Medium" charset="0"/>
              <a:ea typeface="Franklin Gothic Medium" charset="0"/>
              <a:cs typeface="Franklin Gothic Medium" charset="0"/>
            </a:endParaRPr>
          </a:p>
          <a:p>
            <a:r>
              <a:rPr lang="en-US" dirty="0" smtClean="0">
                <a:solidFill>
                  <a:srgbClr val="514F5D"/>
                </a:solidFill>
                <a:latin typeface="Franklin Gothic Medium" charset="0"/>
                <a:ea typeface="Franklin Gothic Medium" charset="0"/>
                <a:cs typeface="Franklin Gothic Medium" charset="0"/>
              </a:rPr>
              <a:t>Department </a:t>
            </a:r>
            <a:r>
              <a:rPr lang="en-US" dirty="0">
                <a:solidFill>
                  <a:srgbClr val="514F5D"/>
                </a:solidFill>
                <a:latin typeface="Franklin Gothic Medium" charset="0"/>
                <a:ea typeface="Franklin Gothic Medium" charset="0"/>
                <a:cs typeface="Franklin Gothic Medium" charset="0"/>
              </a:rPr>
              <a:t>of Economic Development: </a:t>
            </a:r>
            <a:r>
              <a:rPr lang="en-US" dirty="0">
                <a:solidFill>
                  <a:srgbClr val="514F5D"/>
                </a:solidFill>
                <a:latin typeface="Franklin Gothic Medium" charset="0"/>
                <a:ea typeface="Franklin Gothic Medium" charset="0"/>
                <a:cs typeface="Franklin Gothic Medium" charset="0"/>
                <a:hlinkClick r:id="rId5"/>
              </a:rPr>
              <a:t>Think Vermont</a:t>
            </a:r>
            <a:endParaRPr lang="en-US" dirty="0">
              <a:solidFill>
                <a:srgbClr val="514F5D"/>
              </a:solidFill>
              <a:latin typeface="Franklin Gothic Medium" charset="0"/>
              <a:ea typeface="Franklin Gothic Medium" charset="0"/>
              <a:cs typeface="Franklin Gothic Medium" charset="0"/>
            </a:endParaRPr>
          </a:p>
          <a:p>
            <a:r>
              <a:rPr lang="en-US" dirty="0">
                <a:solidFill>
                  <a:srgbClr val="514F5D"/>
                </a:solidFill>
                <a:latin typeface="Franklin Gothic Medium" charset="0"/>
                <a:ea typeface="Franklin Gothic Medium" charset="0"/>
                <a:cs typeface="Franklin Gothic Medium" charset="0"/>
                <a:hlinkClick r:id="rId6"/>
              </a:rPr>
              <a:t>https://youtu.be/7ctOgHg0M2c</a:t>
            </a:r>
            <a:r>
              <a:rPr lang="en-US" dirty="0">
                <a:solidFill>
                  <a:srgbClr val="514F5D"/>
                </a:solidFill>
                <a:latin typeface="Franklin Gothic Medium" charset="0"/>
                <a:ea typeface="Franklin Gothic Medium" charset="0"/>
                <a:cs typeface="Franklin Gothic Medium" charset="0"/>
              </a:rPr>
              <a:t> </a:t>
            </a:r>
          </a:p>
          <a:p>
            <a:pPr>
              <a:spcAft>
                <a:spcPts val="2000"/>
              </a:spcAft>
            </a:pPr>
            <a:endParaRPr lang="en-US" sz="2000" dirty="0">
              <a:solidFill>
                <a:srgbClr val="514F5D"/>
              </a:solidFill>
              <a:latin typeface="Franklin Gothic Book" panose="020B0503020102020204" pitchFamily="34" charset="0"/>
            </a:endParaRPr>
          </a:p>
        </p:txBody>
      </p:sp>
      <p:pic>
        <p:nvPicPr>
          <p:cNvPr id="9" name="Content Placeholder 8">
            <a:extLst>
              <a:ext uri="{FF2B5EF4-FFF2-40B4-BE49-F238E27FC236}">
                <a16:creationId xmlns:a16="http://schemas.microsoft.com/office/drawing/2014/main" id="{72D75829-31DE-423F-8E11-D0D5641EE233}"/>
              </a:ext>
            </a:extLst>
          </p:cNvPr>
          <p:cNvPicPr>
            <a:picLocks noGrp="1" noChangeAspect="1"/>
          </p:cNvPicPr>
          <p:nvPr>
            <p:ph idx="4294967295"/>
          </p:nvPr>
        </p:nvPicPr>
        <p:blipFill rotWithShape="1">
          <a:blip r:embed="rId7">
            <a:extLst>
              <a:ext uri="{BEBA8EAE-BF5A-486C-A8C5-ECC9F3942E4B}">
                <a14:imgProps xmlns:a14="http://schemas.microsoft.com/office/drawing/2010/main">
                  <a14:imgLayer r:embed="rId8">
                    <a14:imgEffect>
                      <a14:sharpenSoften amount="50000"/>
                    </a14:imgEffect>
                  </a14:imgLayer>
                </a14:imgProps>
              </a:ext>
            </a:extLst>
          </a:blip>
          <a:srcRect l="15901" r="23869" b="1"/>
          <a:stretch/>
        </p:blipFill>
        <p:spPr>
          <a:xfrm>
            <a:off x="5942498" y="859521"/>
            <a:ext cx="5501640" cy="4123632"/>
          </a:xfrm>
          <a:prstGeom prst="rect">
            <a:avLst/>
          </a:prstGeom>
        </p:spPr>
      </p:pic>
    </p:spTree>
    <p:extLst>
      <p:ext uri="{BB962C8B-B14F-4D97-AF65-F5344CB8AC3E}">
        <p14:creationId xmlns:p14="http://schemas.microsoft.com/office/powerpoint/2010/main" val="91782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TotalTime>
  <Words>310</Words>
  <Application>Microsoft Office PowerPoint</Application>
  <PresentationFormat>Widescreen</PresentationFormat>
  <Paragraphs>54</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Franklin Gothic Book</vt:lpstr>
      <vt:lpstr>Franklin Gothic Medium</vt:lpstr>
      <vt:lpstr>Franklin Gothic Medium Cond</vt:lpstr>
      <vt:lpstr>Office Theme</vt:lpstr>
      <vt:lpstr>PowerPoint Presentation</vt:lpstr>
      <vt:lpstr>PowerPoint Presentation</vt:lpstr>
      <vt:lpstr>PowerPoint Presentation</vt:lpstr>
      <vt:lpstr>PowerPoint Presentation</vt:lpstr>
      <vt:lpstr>  Economic Impact: ACCD   </vt:lpstr>
      <vt:lpstr>  Economic Impact: ACCD   </vt:lpstr>
      <vt:lpstr>  Economic Impact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Salls, Erin</dc:creator>
  <cp:lastModifiedBy>Karen Horn</cp:lastModifiedBy>
  <cp:revision>22</cp:revision>
  <dcterms:created xsi:type="dcterms:W3CDTF">2017-09-07T16:47:22Z</dcterms:created>
  <dcterms:modified xsi:type="dcterms:W3CDTF">2017-11-16T15:26:52Z</dcterms:modified>
</cp:coreProperties>
</file>